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80" r:id="rId3"/>
    <p:sldId id="278" r:id="rId4"/>
    <p:sldId id="290" r:id="rId5"/>
    <p:sldId id="298" r:id="rId6"/>
    <p:sldId id="283" r:id="rId7"/>
    <p:sldId id="282" r:id="rId8"/>
    <p:sldId id="275" r:id="rId9"/>
    <p:sldId id="268" r:id="rId10"/>
    <p:sldId id="267" r:id="rId11"/>
    <p:sldId id="273" r:id="rId12"/>
    <p:sldId id="284" r:id="rId13"/>
    <p:sldId id="285" r:id="rId14"/>
    <p:sldId id="292" r:id="rId15"/>
    <p:sldId id="294" r:id="rId16"/>
    <p:sldId id="296" r:id="rId17"/>
    <p:sldId id="293" r:id="rId18"/>
    <p:sldId id="262" r:id="rId19"/>
    <p:sldId id="261" r:id="rId20"/>
    <p:sldId id="289" r:id="rId21"/>
    <p:sldId id="291" r:id="rId22"/>
    <p:sldId id="264" r:id="rId23"/>
    <p:sldId id="265" r:id="rId24"/>
    <p:sldId id="270" r:id="rId25"/>
    <p:sldId id="288" r:id="rId26"/>
    <p:sldId id="286" r:id="rId27"/>
    <p:sldId id="295" r:id="rId28"/>
    <p:sldId id="277" r:id="rId29"/>
  </p:sldIdLst>
  <p:sldSz cx="12192000" cy="6858000"/>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D984"/>
    <a:srgbClr val="1A5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84357" autoAdjust="0"/>
  </p:normalViewPr>
  <p:slideViewPr>
    <p:cSldViewPr snapToGrid="0">
      <p:cViewPr varScale="1">
        <p:scale>
          <a:sx n="94" d="100"/>
          <a:sy n="94" d="100"/>
        </p:scale>
        <p:origin x="240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73642-4A33-4382-BE4F-51F17BB5B5A1}" type="doc">
      <dgm:prSet loTypeId="urn:microsoft.com/office/officeart/2005/8/layout/rings+Icon" loCatId="officeonline" qsTypeId="urn:microsoft.com/office/officeart/2005/8/quickstyle/3d6" qsCatId="3D" csTypeId="urn:microsoft.com/office/officeart/2005/8/colors/accent1_2" csCatId="accent1" phldr="1"/>
      <dgm:spPr/>
    </dgm:pt>
    <dgm:pt modelId="{E8266E55-492E-4A9D-889C-576E26B44AAC}">
      <dgm:prSet phldrT="[Text]"/>
      <dgm:spPr>
        <a:solidFill>
          <a:srgbClr val="C5D984">
            <a:alpha val="50000"/>
          </a:srgbClr>
        </a:solidFill>
        <a:ln>
          <a:solidFill>
            <a:srgbClr val="C5D984"/>
          </a:solidFill>
        </a:ln>
      </dgm:spPr>
      <dgm:t>
        <a:bodyPr/>
        <a:lstStyle/>
        <a:p>
          <a:r>
            <a:rPr lang="en-US" dirty="0" smtClean="0">
              <a:solidFill>
                <a:srgbClr val="1A5363"/>
              </a:solidFill>
            </a:rPr>
            <a:t>Republic of science</a:t>
          </a:r>
          <a:endParaRPr lang="en-US" dirty="0">
            <a:solidFill>
              <a:srgbClr val="1A5363"/>
            </a:solidFill>
          </a:endParaRPr>
        </a:p>
      </dgm:t>
    </dgm:pt>
    <dgm:pt modelId="{26C022F1-AB1F-46CC-A184-3471CC8AB000}" type="parTrans" cxnId="{C9C7C1FC-5503-4ED8-895D-C50A9115D50C}">
      <dgm:prSet/>
      <dgm:spPr/>
      <dgm:t>
        <a:bodyPr/>
        <a:lstStyle/>
        <a:p>
          <a:endParaRPr lang="en-US"/>
        </a:p>
      </dgm:t>
    </dgm:pt>
    <dgm:pt modelId="{710C56C2-0DF7-41FB-8D7F-312BA77D69DD}" type="sibTrans" cxnId="{C9C7C1FC-5503-4ED8-895D-C50A9115D50C}">
      <dgm:prSet/>
      <dgm:spPr/>
      <dgm:t>
        <a:bodyPr/>
        <a:lstStyle/>
        <a:p>
          <a:endParaRPr lang="en-US"/>
        </a:p>
      </dgm:t>
    </dgm:pt>
    <dgm:pt modelId="{54398533-D653-404A-B0A1-6E2851371C74}">
      <dgm:prSet phldrT="[Text]"/>
      <dgm:spPr>
        <a:solidFill>
          <a:srgbClr val="C5D984">
            <a:alpha val="50000"/>
          </a:srgbClr>
        </a:solidFill>
        <a:ln>
          <a:solidFill>
            <a:srgbClr val="C5D984"/>
          </a:solidFill>
        </a:ln>
      </dgm:spPr>
      <dgm:t>
        <a:bodyPr/>
        <a:lstStyle/>
        <a:p>
          <a:r>
            <a:rPr lang="en-US" dirty="0" smtClean="0">
              <a:solidFill>
                <a:srgbClr val="1A5363"/>
              </a:solidFill>
            </a:rPr>
            <a:t>Cosmopolitan ethics</a:t>
          </a:r>
          <a:endParaRPr lang="en-US" dirty="0">
            <a:solidFill>
              <a:srgbClr val="1A5363"/>
            </a:solidFill>
          </a:endParaRPr>
        </a:p>
      </dgm:t>
    </dgm:pt>
    <dgm:pt modelId="{3C7EB7D2-0144-40C1-9374-422401E5C9A9}" type="parTrans" cxnId="{EC26AE53-66C7-4AA9-AE98-414C53800942}">
      <dgm:prSet/>
      <dgm:spPr/>
      <dgm:t>
        <a:bodyPr/>
        <a:lstStyle/>
        <a:p>
          <a:endParaRPr lang="en-US"/>
        </a:p>
      </dgm:t>
    </dgm:pt>
    <dgm:pt modelId="{8F552282-5A3D-4BE2-B14B-737D2B0395D5}" type="sibTrans" cxnId="{EC26AE53-66C7-4AA9-AE98-414C53800942}">
      <dgm:prSet/>
      <dgm:spPr/>
      <dgm:t>
        <a:bodyPr/>
        <a:lstStyle/>
        <a:p>
          <a:endParaRPr lang="en-US"/>
        </a:p>
      </dgm:t>
    </dgm:pt>
    <dgm:pt modelId="{31DA81B1-E1BA-42D4-9838-375973DD3AE8}">
      <dgm:prSet phldrT="[Text]"/>
      <dgm:spPr>
        <a:solidFill>
          <a:srgbClr val="C5D984">
            <a:alpha val="50000"/>
          </a:srgbClr>
        </a:solidFill>
        <a:ln>
          <a:solidFill>
            <a:srgbClr val="C5D984"/>
          </a:solidFill>
        </a:ln>
      </dgm:spPr>
      <dgm:t>
        <a:bodyPr/>
        <a:lstStyle/>
        <a:p>
          <a:r>
            <a:rPr lang="en-US" dirty="0" smtClean="0">
              <a:solidFill>
                <a:srgbClr val="1A5363"/>
              </a:solidFill>
            </a:rPr>
            <a:t>International law and human rights</a:t>
          </a:r>
          <a:endParaRPr lang="en-US" dirty="0">
            <a:solidFill>
              <a:srgbClr val="1A5363"/>
            </a:solidFill>
          </a:endParaRPr>
        </a:p>
      </dgm:t>
    </dgm:pt>
    <dgm:pt modelId="{6109FAB9-1D93-4592-A965-E02BB53E8B42}" type="parTrans" cxnId="{D90D050B-31FD-4AD0-967A-C953D45251DA}">
      <dgm:prSet/>
      <dgm:spPr/>
      <dgm:t>
        <a:bodyPr/>
        <a:lstStyle/>
        <a:p>
          <a:endParaRPr lang="en-US"/>
        </a:p>
      </dgm:t>
    </dgm:pt>
    <dgm:pt modelId="{BEE8DC46-6CF1-491D-8955-9A9486EA1976}" type="sibTrans" cxnId="{D90D050B-31FD-4AD0-967A-C953D45251DA}">
      <dgm:prSet/>
      <dgm:spPr/>
      <dgm:t>
        <a:bodyPr/>
        <a:lstStyle/>
        <a:p>
          <a:endParaRPr lang="en-US"/>
        </a:p>
      </dgm:t>
    </dgm:pt>
    <dgm:pt modelId="{A8A5C558-C565-49ED-BDB9-D1BC26907263}" type="pres">
      <dgm:prSet presAssocID="{92C73642-4A33-4382-BE4F-51F17BB5B5A1}" presName="Name0" presStyleCnt="0">
        <dgm:presLayoutVars>
          <dgm:chMax val="7"/>
          <dgm:dir/>
          <dgm:resizeHandles val="exact"/>
        </dgm:presLayoutVars>
      </dgm:prSet>
      <dgm:spPr/>
    </dgm:pt>
    <dgm:pt modelId="{5E1ECB72-F99A-4179-9318-0E88B721ABF0}" type="pres">
      <dgm:prSet presAssocID="{92C73642-4A33-4382-BE4F-51F17BB5B5A1}" presName="ellipse1" presStyleLbl="vennNode1" presStyleIdx="0" presStyleCnt="3" custLinFactNeighborX="13310" custLinFactNeighborY="1210">
        <dgm:presLayoutVars>
          <dgm:bulletEnabled val="1"/>
        </dgm:presLayoutVars>
      </dgm:prSet>
      <dgm:spPr/>
      <dgm:t>
        <a:bodyPr/>
        <a:lstStyle/>
        <a:p>
          <a:endParaRPr lang="en-US"/>
        </a:p>
      </dgm:t>
    </dgm:pt>
    <dgm:pt modelId="{96DDBA3A-76B7-4F17-8B74-291F3C63D291}" type="pres">
      <dgm:prSet presAssocID="{92C73642-4A33-4382-BE4F-51F17BB5B5A1}" presName="ellipse2" presStyleLbl="vennNode1" presStyleIdx="1" presStyleCnt="3">
        <dgm:presLayoutVars>
          <dgm:bulletEnabled val="1"/>
        </dgm:presLayoutVars>
      </dgm:prSet>
      <dgm:spPr/>
      <dgm:t>
        <a:bodyPr/>
        <a:lstStyle/>
        <a:p>
          <a:endParaRPr lang="en-US"/>
        </a:p>
      </dgm:t>
    </dgm:pt>
    <dgm:pt modelId="{F6B95F8A-5BB5-426A-A569-4F54A2596B3A}" type="pres">
      <dgm:prSet presAssocID="{92C73642-4A33-4382-BE4F-51F17BB5B5A1}" presName="ellipse3" presStyleLbl="vennNode1" presStyleIdx="2" presStyleCnt="3" custLinFactNeighborX="-12100">
        <dgm:presLayoutVars>
          <dgm:bulletEnabled val="1"/>
        </dgm:presLayoutVars>
      </dgm:prSet>
      <dgm:spPr/>
      <dgm:t>
        <a:bodyPr/>
        <a:lstStyle/>
        <a:p>
          <a:endParaRPr lang="en-US"/>
        </a:p>
      </dgm:t>
    </dgm:pt>
  </dgm:ptLst>
  <dgm:cxnLst>
    <dgm:cxn modelId="{D90D050B-31FD-4AD0-967A-C953D45251DA}" srcId="{92C73642-4A33-4382-BE4F-51F17BB5B5A1}" destId="{31DA81B1-E1BA-42D4-9838-375973DD3AE8}" srcOrd="2" destOrd="0" parTransId="{6109FAB9-1D93-4592-A965-E02BB53E8B42}" sibTransId="{BEE8DC46-6CF1-491D-8955-9A9486EA1976}"/>
    <dgm:cxn modelId="{01671097-38A1-4B54-8E01-2AD122D2DE23}" type="presOf" srcId="{31DA81B1-E1BA-42D4-9838-375973DD3AE8}" destId="{F6B95F8A-5BB5-426A-A569-4F54A2596B3A}" srcOrd="0" destOrd="0" presId="urn:microsoft.com/office/officeart/2005/8/layout/rings+Icon"/>
    <dgm:cxn modelId="{19740B42-6B12-4881-8986-60312CC0E7FD}" type="presOf" srcId="{E8266E55-492E-4A9D-889C-576E26B44AAC}" destId="{5E1ECB72-F99A-4179-9318-0E88B721ABF0}" srcOrd="0" destOrd="0" presId="urn:microsoft.com/office/officeart/2005/8/layout/rings+Icon"/>
    <dgm:cxn modelId="{A398BBFB-6C6B-4D21-814E-856783E2D2E6}" type="presOf" srcId="{92C73642-4A33-4382-BE4F-51F17BB5B5A1}" destId="{A8A5C558-C565-49ED-BDB9-D1BC26907263}" srcOrd="0" destOrd="0" presId="urn:microsoft.com/office/officeart/2005/8/layout/rings+Icon"/>
    <dgm:cxn modelId="{C9C7C1FC-5503-4ED8-895D-C50A9115D50C}" srcId="{92C73642-4A33-4382-BE4F-51F17BB5B5A1}" destId="{E8266E55-492E-4A9D-889C-576E26B44AAC}" srcOrd="0" destOrd="0" parTransId="{26C022F1-AB1F-46CC-A184-3471CC8AB000}" sibTransId="{710C56C2-0DF7-41FB-8D7F-312BA77D69DD}"/>
    <dgm:cxn modelId="{75283DE6-01DB-44D5-895A-9C4956ABA1EF}" type="presOf" srcId="{54398533-D653-404A-B0A1-6E2851371C74}" destId="{96DDBA3A-76B7-4F17-8B74-291F3C63D291}" srcOrd="0" destOrd="0" presId="urn:microsoft.com/office/officeart/2005/8/layout/rings+Icon"/>
    <dgm:cxn modelId="{EC26AE53-66C7-4AA9-AE98-414C53800942}" srcId="{92C73642-4A33-4382-BE4F-51F17BB5B5A1}" destId="{54398533-D653-404A-B0A1-6E2851371C74}" srcOrd="1" destOrd="0" parTransId="{3C7EB7D2-0144-40C1-9374-422401E5C9A9}" sibTransId="{8F552282-5A3D-4BE2-B14B-737D2B0395D5}"/>
    <dgm:cxn modelId="{E49CB2BB-CF83-468D-A2E1-E80B1ACE8E9B}" type="presParOf" srcId="{A8A5C558-C565-49ED-BDB9-D1BC26907263}" destId="{5E1ECB72-F99A-4179-9318-0E88B721ABF0}" srcOrd="0" destOrd="0" presId="urn:microsoft.com/office/officeart/2005/8/layout/rings+Icon"/>
    <dgm:cxn modelId="{2C847822-B065-4A45-B873-EC9686E5D767}" type="presParOf" srcId="{A8A5C558-C565-49ED-BDB9-D1BC26907263}" destId="{96DDBA3A-76B7-4F17-8B74-291F3C63D291}" srcOrd="1" destOrd="0" presId="urn:microsoft.com/office/officeart/2005/8/layout/rings+Icon"/>
    <dgm:cxn modelId="{B5CF13EA-0D5C-4597-9E8D-933B7FED6C3F}" type="presParOf" srcId="{A8A5C558-C565-49ED-BDB9-D1BC26907263}" destId="{F6B95F8A-5BB5-426A-A569-4F54A2596B3A}"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2C73642-4A33-4382-BE4F-51F17BB5B5A1}" type="doc">
      <dgm:prSet loTypeId="urn:microsoft.com/office/officeart/2005/8/layout/rings+Icon" loCatId="officeonline" qsTypeId="urn:microsoft.com/office/officeart/2005/8/quickstyle/3d6" qsCatId="3D" csTypeId="urn:microsoft.com/office/officeart/2005/8/colors/accent1_2" csCatId="accent1" phldr="1"/>
      <dgm:spPr/>
    </dgm:pt>
    <dgm:pt modelId="{E8266E55-492E-4A9D-889C-576E26B44AAC}">
      <dgm:prSet phldrT="[Text]"/>
      <dgm:spPr>
        <a:solidFill>
          <a:srgbClr val="C5D984">
            <a:alpha val="50000"/>
          </a:srgbClr>
        </a:solidFill>
        <a:ln>
          <a:solidFill>
            <a:srgbClr val="C5D984"/>
          </a:solidFill>
        </a:ln>
      </dgm:spPr>
      <dgm:t>
        <a:bodyPr/>
        <a:lstStyle/>
        <a:p>
          <a:r>
            <a:rPr lang="en-US" dirty="0" smtClean="0">
              <a:solidFill>
                <a:srgbClr val="1A5363"/>
              </a:solidFill>
            </a:rPr>
            <a:t>Republic of science</a:t>
          </a:r>
          <a:endParaRPr lang="en-US" dirty="0">
            <a:solidFill>
              <a:srgbClr val="1A5363"/>
            </a:solidFill>
          </a:endParaRPr>
        </a:p>
      </dgm:t>
    </dgm:pt>
    <dgm:pt modelId="{26C022F1-AB1F-46CC-A184-3471CC8AB000}" type="parTrans" cxnId="{C9C7C1FC-5503-4ED8-895D-C50A9115D50C}">
      <dgm:prSet/>
      <dgm:spPr/>
      <dgm:t>
        <a:bodyPr/>
        <a:lstStyle/>
        <a:p>
          <a:endParaRPr lang="en-US"/>
        </a:p>
      </dgm:t>
    </dgm:pt>
    <dgm:pt modelId="{710C56C2-0DF7-41FB-8D7F-312BA77D69DD}" type="sibTrans" cxnId="{C9C7C1FC-5503-4ED8-895D-C50A9115D50C}">
      <dgm:prSet/>
      <dgm:spPr/>
      <dgm:t>
        <a:bodyPr/>
        <a:lstStyle/>
        <a:p>
          <a:endParaRPr lang="en-US"/>
        </a:p>
      </dgm:t>
    </dgm:pt>
    <dgm:pt modelId="{54398533-D653-404A-B0A1-6E2851371C74}">
      <dgm:prSet phldrT="[Text]"/>
      <dgm:spPr>
        <a:solidFill>
          <a:srgbClr val="C5D984">
            <a:alpha val="50000"/>
          </a:srgbClr>
        </a:solidFill>
        <a:ln>
          <a:solidFill>
            <a:srgbClr val="C5D984"/>
          </a:solidFill>
        </a:ln>
      </dgm:spPr>
      <dgm:t>
        <a:bodyPr/>
        <a:lstStyle/>
        <a:p>
          <a:r>
            <a:rPr lang="en-US" dirty="0" smtClean="0">
              <a:solidFill>
                <a:srgbClr val="1A5363"/>
              </a:solidFill>
            </a:rPr>
            <a:t>Cosmopolitan ethics</a:t>
          </a:r>
          <a:endParaRPr lang="en-US" dirty="0">
            <a:solidFill>
              <a:srgbClr val="1A5363"/>
            </a:solidFill>
          </a:endParaRPr>
        </a:p>
      </dgm:t>
    </dgm:pt>
    <dgm:pt modelId="{3C7EB7D2-0144-40C1-9374-422401E5C9A9}" type="parTrans" cxnId="{EC26AE53-66C7-4AA9-AE98-414C53800942}">
      <dgm:prSet/>
      <dgm:spPr/>
      <dgm:t>
        <a:bodyPr/>
        <a:lstStyle/>
        <a:p>
          <a:endParaRPr lang="en-US"/>
        </a:p>
      </dgm:t>
    </dgm:pt>
    <dgm:pt modelId="{8F552282-5A3D-4BE2-B14B-737D2B0395D5}" type="sibTrans" cxnId="{EC26AE53-66C7-4AA9-AE98-414C53800942}">
      <dgm:prSet/>
      <dgm:spPr/>
      <dgm:t>
        <a:bodyPr/>
        <a:lstStyle/>
        <a:p>
          <a:endParaRPr lang="en-US"/>
        </a:p>
      </dgm:t>
    </dgm:pt>
    <dgm:pt modelId="{31DA81B1-E1BA-42D4-9838-375973DD3AE8}">
      <dgm:prSet phldrT="[Text]"/>
      <dgm:spPr>
        <a:solidFill>
          <a:srgbClr val="C5D984">
            <a:alpha val="50000"/>
          </a:srgbClr>
        </a:solidFill>
        <a:ln>
          <a:solidFill>
            <a:srgbClr val="C5D984"/>
          </a:solidFill>
        </a:ln>
      </dgm:spPr>
      <dgm:t>
        <a:bodyPr/>
        <a:lstStyle/>
        <a:p>
          <a:r>
            <a:rPr lang="en-US" dirty="0" smtClean="0">
              <a:solidFill>
                <a:srgbClr val="1A5363"/>
              </a:solidFill>
            </a:rPr>
            <a:t>Geopolitics and human rights</a:t>
          </a:r>
          <a:endParaRPr lang="en-US" dirty="0">
            <a:solidFill>
              <a:srgbClr val="1A5363"/>
            </a:solidFill>
          </a:endParaRPr>
        </a:p>
      </dgm:t>
    </dgm:pt>
    <dgm:pt modelId="{6109FAB9-1D93-4592-A965-E02BB53E8B42}" type="parTrans" cxnId="{D90D050B-31FD-4AD0-967A-C953D45251DA}">
      <dgm:prSet/>
      <dgm:spPr/>
      <dgm:t>
        <a:bodyPr/>
        <a:lstStyle/>
        <a:p>
          <a:endParaRPr lang="en-US"/>
        </a:p>
      </dgm:t>
    </dgm:pt>
    <dgm:pt modelId="{BEE8DC46-6CF1-491D-8955-9A9486EA1976}" type="sibTrans" cxnId="{D90D050B-31FD-4AD0-967A-C953D45251DA}">
      <dgm:prSet/>
      <dgm:spPr/>
      <dgm:t>
        <a:bodyPr/>
        <a:lstStyle/>
        <a:p>
          <a:endParaRPr lang="en-US"/>
        </a:p>
      </dgm:t>
    </dgm:pt>
    <dgm:pt modelId="{A8A5C558-C565-49ED-BDB9-D1BC26907263}" type="pres">
      <dgm:prSet presAssocID="{92C73642-4A33-4382-BE4F-51F17BB5B5A1}" presName="Name0" presStyleCnt="0">
        <dgm:presLayoutVars>
          <dgm:chMax val="7"/>
          <dgm:dir/>
          <dgm:resizeHandles val="exact"/>
        </dgm:presLayoutVars>
      </dgm:prSet>
      <dgm:spPr/>
    </dgm:pt>
    <dgm:pt modelId="{5E1ECB72-F99A-4179-9318-0E88B721ABF0}" type="pres">
      <dgm:prSet presAssocID="{92C73642-4A33-4382-BE4F-51F17BB5B5A1}" presName="ellipse1" presStyleLbl="vennNode1" presStyleIdx="0" presStyleCnt="3" custLinFactNeighborX="13310" custLinFactNeighborY="1210">
        <dgm:presLayoutVars>
          <dgm:bulletEnabled val="1"/>
        </dgm:presLayoutVars>
      </dgm:prSet>
      <dgm:spPr/>
      <dgm:t>
        <a:bodyPr/>
        <a:lstStyle/>
        <a:p>
          <a:endParaRPr lang="en-US"/>
        </a:p>
      </dgm:t>
    </dgm:pt>
    <dgm:pt modelId="{96DDBA3A-76B7-4F17-8B74-291F3C63D291}" type="pres">
      <dgm:prSet presAssocID="{92C73642-4A33-4382-BE4F-51F17BB5B5A1}" presName="ellipse2" presStyleLbl="vennNode1" presStyleIdx="1" presStyleCnt="3">
        <dgm:presLayoutVars>
          <dgm:bulletEnabled val="1"/>
        </dgm:presLayoutVars>
      </dgm:prSet>
      <dgm:spPr/>
      <dgm:t>
        <a:bodyPr/>
        <a:lstStyle/>
        <a:p>
          <a:endParaRPr lang="en-US"/>
        </a:p>
      </dgm:t>
    </dgm:pt>
    <dgm:pt modelId="{F6B95F8A-5BB5-426A-A569-4F54A2596B3A}" type="pres">
      <dgm:prSet presAssocID="{92C73642-4A33-4382-BE4F-51F17BB5B5A1}" presName="ellipse3" presStyleLbl="vennNode1" presStyleIdx="2" presStyleCnt="3" custLinFactNeighborX="-12100">
        <dgm:presLayoutVars>
          <dgm:bulletEnabled val="1"/>
        </dgm:presLayoutVars>
      </dgm:prSet>
      <dgm:spPr/>
      <dgm:t>
        <a:bodyPr/>
        <a:lstStyle/>
        <a:p>
          <a:endParaRPr lang="en-US"/>
        </a:p>
      </dgm:t>
    </dgm:pt>
  </dgm:ptLst>
  <dgm:cxnLst>
    <dgm:cxn modelId="{D90D050B-31FD-4AD0-967A-C953D45251DA}" srcId="{92C73642-4A33-4382-BE4F-51F17BB5B5A1}" destId="{31DA81B1-E1BA-42D4-9838-375973DD3AE8}" srcOrd="2" destOrd="0" parTransId="{6109FAB9-1D93-4592-A965-E02BB53E8B42}" sibTransId="{BEE8DC46-6CF1-491D-8955-9A9486EA1976}"/>
    <dgm:cxn modelId="{01671097-38A1-4B54-8E01-2AD122D2DE23}" type="presOf" srcId="{31DA81B1-E1BA-42D4-9838-375973DD3AE8}" destId="{F6B95F8A-5BB5-426A-A569-4F54A2596B3A}" srcOrd="0" destOrd="0" presId="urn:microsoft.com/office/officeart/2005/8/layout/rings+Icon"/>
    <dgm:cxn modelId="{19740B42-6B12-4881-8986-60312CC0E7FD}" type="presOf" srcId="{E8266E55-492E-4A9D-889C-576E26B44AAC}" destId="{5E1ECB72-F99A-4179-9318-0E88B721ABF0}" srcOrd="0" destOrd="0" presId="urn:microsoft.com/office/officeart/2005/8/layout/rings+Icon"/>
    <dgm:cxn modelId="{A398BBFB-6C6B-4D21-814E-856783E2D2E6}" type="presOf" srcId="{92C73642-4A33-4382-BE4F-51F17BB5B5A1}" destId="{A8A5C558-C565-49ED-BDB9-D1BC26907263}" srcOrd="0" destOrd="0" presId="urn:microsoft.com/office/officeart/2005/8/layout/rings+Icon"/>
    <dgm:cxn modelId="{C9C7C1FC-5503-4ED8-895D-C50A9115D50C}" srcId="{92C73642-4A33-4382-BE4F-51F17BB5B5A1}" destId="{E8266E55-492E-4A9D-889C-576E26B44AAC}" srcOrd="0" destOrd="0" parTransId="{26C022F1-AB1F-46CC-A184-3471CC8AB000}" sibTransId="{710C56C2-0DF7-41FB-8D7F-312BA77D69DD}"/>
    <dgm:cxn modelId="{75283DE6-01DB-44D5-895A-9C4956ABA1EF}" type="presOf" srcId="{54398533-D653-404A-B0A1-6E2851371C74}" destId="{96DDBA3A-76B7-4F17-8B74-291F3C63D291}" srcOrd="0" destOrd="0" presId="urn:microsoft.com/office/officeart/2005/8/layout/rings+Icon"/>
    <dgm:cxn modelId="{EC26AE53-66C7-4AA9-AE98-414C53800942}" srcId="{92C73642-4A33-4382-BE4F-51F17BB5B5A1}" destId="{54398533-D653-404A-B0A1-6E2851371C74}" srcOrd="1" destOrd="0" parTransId="{3C7EB7D2-0144-40C1-9374-422401E5C9A9}" sibTransId="{8F552282-5A3D-4BE2-B14B-737D2B0395D5}"/>
    <dgm:cxn modelId="{E49CB2BB-CF83-468D-A2E1-E80B1ACE8E9B}" type="presParOf" srcId="{A8A5C558-C565-49ED-BDB9-D1BC26907263}" destId="{5E1ECB72-F99A-4179-9318-0E88B721ABF0}" srcOrd="0" destOrd="0" presId="urn:microsoft.com/office/officeart/2005/8/layout/rings+Icon"/>
    <dgm:cxn modelId="{2C847822-B065-4A45-B873-EC9686E5D767}" type="presParOf" srcId="{A8A5C558-C565-49ED-BDB9-D1BC26907263}" destId="{96DDBA3A-76B7-4F17-8B74-291F3C63D291}" srcOrd="1" destOrd="0" presId="urn:microsoft.com/office/officeart/2005/8/layout/rings+Icon"/>
    <dgm:cxn modelId="{B5CF13EA-0D5C-4597-9E8D-933B7FED6C3F}" type="presParOf" srcId="{A8A5C558-C565-49ED-BDB9-D1BC26907263}" destId="{F6B95F8A-5BB5-426A-A569-4F54A2596B3A}"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ECB72-F99A-4179-9318-0E88B721ABF0}">
      <dsp:nvSpPr>
        <dsp:cNvPr id="0" name=""/>
        <dsp:cNvSpPr/>
      </dsp:nvSpPr>
      <dsp:spPr>
        <a:xfrm>
          <a:off x="317276" y="245877"/>
          <a:ext cx="2383743" cy="2383709"/>
        </a:xfrm>
        <a:prstGeom prst="ellipse">
          <a:avLst/>
        </a:prstGeom>
        <a:solidFill>
          <a:srgbClr val="C5D984">
            <a:alpha val="50000"/>
          </a:srgbClr>
        </a:solidFill>
        <a:ln>
          <a:solidFill>
            <a:srgbClr val="C5D984"/>
          </a:solid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solidFill>
                <a:srgbClr val="1A5363"/>
              </a:solidFill>
            </a:rPr>
            <a:t>Republic of science</a:t>
          </a:r>
          <a:endParaRPr lang="en-US" sz="2100" kern="1200" dirty="0">
            <a:solidFill>
              <a:srgbClr val="1A5363"/>
            </a:solidFill>
          </a:endParaRPr>
        </a:p>
      </dsp:txBody>
      <dsp:txXfrm>
        <a:off x="666367" y="594963"/>
        <a:ext cx="1685561" cy="1685537"/>
      </dsp:txXfrm>
    </dsp:sp>
    <dsp:sp modelId="{96DDBA3A-76B7-4F17-8B74-291F3C63D291}">
      <dsp:nvSpPr>
        <dsp:cNvPr id="0" name=""/>
        <dsp:cNvSpPr/>
      </dsp:nvSpPr>
      <dsp:spPr>
        <a:xfrm>
          <a:off x="1226934" y="1806836"/>
          <a:ext cx="2383743" cy="2383709"/>
        </a:xfrm>
        <a:prstGeom prst="ellipse">
          <a:avLst/>
        </a:prstGeom>
        <a:solidFill>
          <a:srgbClr val="C5D984">
            <a:alpha val="50000"/>
          </a:srgbClr>
        </a:solidFill>
        <a:ln>
          <a:solidFill>
            <a:srgbClr val="C5D984"/>
          </a:solid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solidFill>
                <a:srgbClr val="1A5363"/>
              </a:solidFill>
            </a:rPr>
            <a:t>Cosmopolitan ethics</a:t>
          </a:r>
          <a:endParaRPr lang="en-US" sz="2100" kern="1200" dirty="0">
            <a:solidFill>
              <a:srgbClr val="1A5363"/>
            </a:solidFill>
          </a:endParaRPr>
        </a:p>
      </dsp:txBody>
      <dsp:txXfrm>
        <a:off x="1576025" y="2155922"/>
        <a:ext cx="1685561" cy="1685537"/>
      </dsp:txXfrm>
    </dsp:sp>
    <dsp:sp modelId="{F6B95F8A-5BB5-426A-A569-4F54A2596B3A}">
      <dsp:nvSpPr>
        <dsp:cNvPr id="0" name=""/>
        <dsp:cNvSpPr/>
      </dsp:nvSpPr>
      <dsp:spPr>
        <a:xfrm>
          <a:off x="2163984" y="217034"/>
          <a:ext cx="2383743" cy="2383709"/>
        </a:xfrm>
        <a:prstGeom prst="ellipse">
          <a:avLst/>
        </a:prstGeom>
        <a:solidFill>
          <a:srgbClr val="C5D984">
            <a:alpha val="50000"/>
          </a:srgbClr>
        </a:solidFill>
        <a:ln>
          <a:solidFill>
            <a:srgbClr val="C5D984"/>
          </a:solid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solidFill>
                <a:srgbClr val="1A5363"/>
              </a:solidFill>
            </a:rPr>
            <a:t>International law and human rights</a:t>
          </a:r>
          <a:endParaRPr lang="en-US" sz="2100" kern="1200" dirty="0">
            <a:solidFill>
              <a:srgbClr val="1A5363"/>
            </a:solidFill>
          </a:endParaRPr>
        </a:p>
      </dsp:txBody>
      <dsp:txXfrm>
        <a:off x="2513075" y="566120"/>
        <a:ext cx="1685561" cy="1685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ECB72-F99A-4179-9318-0E88B721ABF0}">
      <dsp:nvSpPr>
        <dsp:cNvPr id="0" name=""/>
        <dsp:cNvSpPr/>
      </dsp:nvSpPr>
      <dsp:spPr>
        <a:xfrm>
          <a:off x="830553" y="25701"/>
          <a:ext cx="2124132" cy="2124101"/>
        </a:xfrm>
        <a:prstGeom prst="ellipse">
          <a:avLst/>
        </a:prstGeom>
        <a:solidFill>
          <a:srgbClr val="C5D984">
            <a:alpha val="50000"/>
          </a:srgbClr>
        </a:solidFill>
        <a:ln>
          <a:solidFill>
            <a:srgbClr val="C5D984"/>
          </a:solid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1A5363"/>
              </a:solidFill>
            </a:rPr>
            <a:t>Republic of science</a:t>
          </a:r>
          <a:endParaRPr lang="en-US" sz="1900" kern="1200" dirty="0">
            <a:solidFill>
              <a:srgbClr val="1A5363"/>
            </a:solidFill>
          </a:endParaRPr>
        </a:p>
      </dsp:txBody>
      <dsp:txXfrm>
        <a:off x="1141625" y="336768"/>
        <a:ext cx="1501988" cy="1501967"/>
      </dsp:txXfrm>
    </dsp:sp>
    <dsp:sp modelId="{96DDBA3A-76B7-4F17-8B74-291F3C63D291}">
      <dsp:nvSpPr>
        <dsp:cNvPr id="0" name=""/>
        <dsp:cNvSpPr/>
      </dsp:nvSpPr>
      <dsp:spPr>
        <a:xfrm>
          <a:off x="1641140" y="1416658"/>
          <a:ext cx="2124132" cy="2124101"/>
        </a:xfrm>
        <a:prstGeom prst="ellipse">
          <a:avLst/>
        </a:prstGeom>
        <a:solidFill>
          <a:srgbClr val="C5D984">
            <a:alpha val="50000"/>
          </a:srgbClr>
        </a:solidFill>
        <a:ln>
          <a:solidFill>
            <a:srgbClr val="C5D984"/>
          </a:solid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1A5363"/>
              </a:solidFill>
            </a:rPr>
            <a:t>Cosmopolitan ethics</a:t>
          </a:r>
          <a:endParaRPr lang="en-US" sz="1900" kern="1200" dirty="0">
            <a:solidFill>
              <a:srgbClr val="1A5363"/>
            </a:solidFill>
          </a:endParaRPr>
        </a:p>
      </dsp:txBody>
      <dsp:txXfrm>
        <a:off x="1952212" y="1727725"/>
        <a:ext cx="1501988" cy="1501967"/>
      </dsp:txXfrm>
    </dsp:sp>
    <dsp:sp modelId="{F6B95F8A-5BB5-426A-A569-4F54A2596B3A}">
      <dsp:nvSpPr>
        <dsp:cNvPr id="0" name=""/>
        <dsp:cNvSpPr/>
      </dsp:nvSpPr>
      <dsp:spPr>
        <a:xfrm>
          <a:off x="2476137" y="0"/>
          <a:ext cx="2124132" cy="2124101"/>
        </a:xfrm>
        <a:prstGeom prst="ellipse">
          <a:avLst/>
        </a:prstGeom>
        <a:solidFill>
          <a:srgbClr val="C5D984">
            <a:alpha val="50000"/>
          </a:srgbClr>
        </a:solidFill>
        <a:ln>
          <a:solidFill>
            <a:srgbClr val="C5D984"/>
          </a:solid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solidFill>
                <a:srgbClr val="1A5363"/>
              </a:solidFill>
            </a:rPr>
            <a:t>Geopolitics and human rights</a:t>
          </a:r>
          <a:endParaRPr lang="en-US" sz="1900" kern="1200" dirty="0">
            <a:solidFill>
              <a:srgbClr val="1A5363"/>
            </a:solidFill>
          </a:endParaRPr>
        </a:p>
      </dsp:txBody>
      <dsp:txXfrm>
        <a:off x="2787209" y="311067"/>
        <a:ext cx="1501988" cy="1501967"/>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0"/>
            <a:ext cx="2889938" cy="498056"/>
          </a:xfrm>
          <a:prstGeom prst="rect">
            <a:avLst/>
          </a:prstGeom>
        </p:spPr>
        <p:txBody>
          <a:bodyPr vert="horz" lIns="91440" tIns="45720" rIns="91440" bIns="45720" rtlCol="0"/>
          <a:lstStyle>
            <a:lvl1pPr algn="r">
              <a:defRPr sz="1200"/>
            </a:lvl1pPr>
          </a:lstStyle>
          <a:p>
            <a:fld id="{67DC584E-C695-455F-ACF9-A42143704D73}" type="datetimeFigureOut">
              <a:rPr lang="en-GB" smtClean="0"/>
              <a:t>22/11/2018</a:t>
            </a:fld>
            <a:endParaRPr lang="en-GB"/>
          </a:p>
        </p:txBody>
      </p:sp>
      <p:sp>
        <p:nvSpPr>
          <p:cNvPr id="4" name="Footer Placeholder 3"/>
          <p:cNvSpPr>
            <a:spLocks noGrp="1"/>
          </p:cNvSpPr>
          <p:nvPr>
            <p:ph type="ftr" sz="quarter" idx="2"/>
          </p:nvPr>
        </p:nvSpPr>
        <p:spPr>
          <a:xfrm>
            <a:off x="0" y="9428584"/>
            <a:ext cx="2889938"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428584"/>
            <a:ext cx="2889938" cy="498055"/>
          </a:xfrm>
          <a:prstGeom prst="rect">
            <a:avLst/>
          </a:prstGeom>
        </p:spPr>
        <p:txBody>
          <a:bodyPr vert="horz" lIns="91440" tIns="45720" rIns="91440" bIns="45720" rtlCol="0" anchor="b"/>
          <a:lstStyle>
            <a:lvl1pPr algn="r">
              <a:defRPr sz="1200"/>
            </a:lvl1pPr>
          </a:lstStyle>
          <a:p>
            <a:fld id="{9B5A4E33-6BA1-4C2F-A5EC-338ADCFC173B}" type="slidenum">
              <a:rPr lang="en-GB" smtClean="0"/>
              <a:t>‹#›</a:t>
            </a:fld>
            <a:endParaRPr lang="en-GB"/>
          </a:p>
        </p:txBody>
      </p:sp>
    </p:spTree>
    <p:extLst>
      <p:ext uri="{BB962C8B-B14F-4D97-AF65-F5344CB8AC3E}">
        <p14:creationId xmlns:p14="http://schemas.microsoft.com/office/powerpoint/2010/main" val="2078805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8056"/>
          </a:xfrm>
          <a:prstGeom prst="rect">
            <a:avLst/>
          </a:prstGeom>
        </p:spPr>
        <p:txBody>
          <a:bodyPr vert="horz" lIns="91440" tIns="45720" rIns="91440" bIns="45720" rtlCol="0"/>
          <a:lstStyle>
            <a:lvl1pPr algn="r">
              <a:defRPr sz="1200"/>
            </a:lvl1pPr>
          </a:lstStyle>
          <a:p>
            <a:fld id="{C35A20BE-4B7F-4711-AEDF-24218FC0C194}" type="datetimeFigureOut">
              <a:rPr lang="en-GB" smtClean="0"/>
              <a:t>22/11/2018</a:t>
            </a:fld>
            <a:endParaRPr lang="en-GB"/>
          </a:p>
        </p:txBody>
      </p:sp>
      <p:sp>
        <p:nvSpPr>
          <p:cNvPr id="4" name="Slide Image Placehold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77194"/>
            <a:ext cx="5335270" cy="3908614"/>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96DD4B2A-E4FC-4B5B-B0B3-4E2EEA5029D8}" type="slidenum">
              <a:rPr lang="en-GB" smtClean="0"/>
              <a:t>‹#›</a:t>
            </a:fld>
            <a:endParaRPr lang="en-GB"/>
          </a:p>
        </p:txBody>
      </p:sp>
    </p:spTree>
    <p:extLst>
      <p:ext uri="{BB962C8B-B14F-4D97-AF65-F5344CB8AC3E}">
        <p14:creationId xmlns:p14="http://schemas.microsoft.com/office/powerpoint/2010/main" val="71621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1</a:t>
            </a:fld>
            <a:endParaRPr lang="en-GB"/>
          </a:p>
        </p:txBody>
      </p:sp>
    </p:spTree>
    <p:extLst>
      <p:ext uri="{BB962C8B-B14F-4D97-AF65-F5344CB8AC3E}">
        <p14:creationId xmlns:p14="http://schemas.microsoft.com/office/powerpoint/2010/main" val="3478652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96DD4B2A-E4FC-4B5B-B0B3-4E2EEA5029D8}" type="slidenum">
              <a:rPr lang="en-GB" smtClean="0"/>
              <a:t>10</a:t>
            </a:fld>
            <a:endParaRPr lang="en-GB"/>
          </a:p>
        </p:txBody>
      </p:sp>
    </p:spTree>
    <p:extLst>
      <p:ext uri="{BB962C8B-B14F-4D97-AF65-F5344CB8AC3E}">
        <p14:creationId xmlns:p14="http://schemas.microsoft.com/office/powerpoint/2010/main" val="1902975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8397BE6-5F82-4BA3-9352-967290D9362E}" type="slidenum">
              <a:rPr lang="en-GB" smtClean="0"/>
              <a:t>11</a:t>
            </a:fld>
            <a:endParaRPr lang="en-GB"/>
          </a:p>
        </p:txBody>
      </p:sp>
    </p:spTree>
    <p:extLst>
      <p:ext uri="{BB962C8B-B14F-4D97-AF65-F5344CB8AC3E}">
        <p14:creationId xmlns:p14="http://schemas.microsoft.com/office/powerpoint/2010/main" val="1712809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12</a:t>
            </a:fld>
            <a:endParaRPr lang="en-GB"/>
          </a:p>
        </p:txBody>
      </p:sp>
    </p:spTree>
    <p:extLst>
      <p:ext uri="{BB962C8B-B14F-4D97-AF65-F5344CB8AC3E}">
        <p14:creationId xmlns:p14="http://schemas.microsoft.com/office/powerpoint/2010/main" val="4196998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13</a:t>
            </a:fld>
            <a:endParaRPr lang="en-GB"/>
          </a:p>
        </p:txBody>
      </p:sp>
    </p:spTree>
    <p:extLst>
      <p:ext uri="{BB962C8B-B14F-4D97-AF65-F5344CB8AC3E}">
        <p14:creationId xmlns:p14="http://schemas.microsoft.com/office/powerpoint/2010/main" val="2177157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14</a:t>
            </a:fld>
            <a:endParaRPr lang="en-GB"/>
          </a:p>
        </p:txBody>
      </p:sp>
    </p:spTree>
    <p:extLst>
      <p:ext uri="{BB962C8B-B14F-4D97-AF65-F5344CB8AC3E}">
        <p14:creationId xmlns:p14="http://schemas.microsoft.com/office/powerpoint/2010/main" val="410248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15</a:t>
            </a:fld>
            <a:endParaRPr lang="en-GB"/>
          </a:p>
        </p:txBody>
      </p:sp>
    </p:spTree>
    <p:extLst>
      <p:ext uri="{BB962C8B-B14F-4D97-AF65-F5344CB8AC3E}">
        <p14:creationId xmlns:p14="http://schemas.microsoft.com/office/powerpoint/2010/main" val="236025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16</a:t>
            </a:fld>
            <a:endParaRPr lang="en-GB"/>
          </a:p>
        </p:txBody>
      </p:sp>
    </p:spTree>
    <p:extLst>
      <p:ext uri="{BB962C8B-B14F-4D97-AF65-F5344CB8AC3E}">
        <p14:creationId xmlns:p14="http://schemas.microsoft.com/office/powerpoint/2010/main" val="3736556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17</a:t>
            </a:fld>
            <a:endParaRPr lang="en-GB"/>
          </a:p>
        </p:txBody>
      </p:sp>
    </p:spTree>
    <p:extLst>
      <p:ext uri="{BB962C8B-B14F-4D97-AF65-F5344CB8AC3E}">
        <p14:creationId xmlns:p14="http://schemas.microsoft.com/office/powerpoint/2010/main" val="4026950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18</a:t>
            </a:fld>
            <a:endParaRPr lang="en-GB"/>
          </a:p>
        </p:txBody>
      </p:sp>
    </p:spTree>
    <p:extLst>
      <p:ext uri="{BB962C8B-B14F-4D97-AF65-F5344CB8AC3E}">
        <p14:creationId xmlns:p14="http://schemas.microsoft.com/office/powerpoint/2010/main" val="3932255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19</a:t>
            </a:fld>
            <a:endParaRPr lang="en-GB"/>
          </a:p>
        </p:txBody>
      </p:sp>
    </p:spTree>
    <p:extLst>
      <p:ext uri="{BB962C8B-B14F-4D97-AF65-F5344CB8AC3E}">
        <p14:creationId xmlns:p14="http://schemas.microsoft.com/office/powerpoint/2010/main" val="25416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2</a:t>
            </a:fld>
            <a:endParaRPr lang="en-GB"/>
          </a:p>
        </p:txBody>
      </p:sp>
    </p:spTree>
    <p:extLst>
      <p:ext uri="{BB962C8B-B14F-4D97-AF65-F5344CB8AC3E}">
        <p14:creationId xmlns:p14="http://schemas.microsoft.com/office/powerpoint/2010/main" val="3944763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20</a:t>
            </a:fld>
            <a:endParaRPr lang="en-GB"/>
          </a:p>
        </p:txBody>
      </p:sp>
    </p:spTree>
    <p:extLst>
      <p:ext uri="{BB962C8B-B14F-4D97-AF65-F5344CB8AC3E}">
        <p14:creationId xmlns:p14="http://schemas.microsoft.com/office/powerpoint/2010/main" val="2828719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21</a:t>
            </a:fld>
            <a:endParaRPr lang="en-GB"/>
          </a:p>
        </p:txBody>
      </p:sp>
    </p:spTree>
    <p:extLst>
      <p:ext uri="{BB962C8B-B14F-4D97-AF65-F5344CB8AC3E}">
        <p14:creationId xmlns:p14="http://schemas.microsoft.com/office/powerpoint/2010/main" val="3556508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22</a:t>
            </a:fld>
            <a:endParaRPr lang="en-GB"/>
          </a:p>
        </p:txBody>
      </p:sp>
    </p:spTree>
    <p:extLst>
      <p:ext uri="{BB962C8B-B14F-4D97-AF65-F5344CB8AC3E}">
        <p14:creationId xmlns:p14="http://schemas.microsoft.com/office/powerpoint/2010/main" val="3257863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23</a:t>
            </a:fld>
            <a:endParaRPr lang="en-GB"/>
          </a:p>
        </p:txBody>
      </p:sp>
    </p:spTree>
    <p:extLst>
      <p:ext uri="{BB962C8B-B14F-4D97-AF65-F5344CB8AC3E}">
        <p14:creationId xmlns:p14="http://schemas.microsoft.com/office/powerpoint/2010/main" val="266929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24</a:t>
            </a:fld>
            <a:endParaRPr lang="en-GB"/>
          </a:p>
        </p:txBody>
      </p:sp>
    </p:spTree>
    <p:extLst>
      <p:ext uri="{BB962C8B-B14F-4D97-AF65-F5344CB8AC3E}">
        <p14:creationId xmlns:p14="http://schemas.microsoft.com/office/powerpoint/2010/main" val="317731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2016 case of Mitochondrial donation, where Jordanian patients of a New York fertility clinic were treated in Mexico, with some of the tissue analysis done in the UK.  (When I asked the UK embryologist involved about the case they pointed out they had only done some confirmatory testing). “</a:t>
            </a:r>
            <a:r>
              <a:rPr lang="en-GB" dirty="0" smtClean="0"/>
              <a:t>The procedure was carried out in the Guadalajara branch. Unfortunately, Zhang was quoted in the publication that broke the news as stating that he and his team went to Mexico because, in Mexico, ‘there are no rules’” ‘the ovarian stimulation cycles and oocyte manipulations were carried out at a private fertility clinic in New York, the vitrified embryo was then shipped to Mexico to be warmed and transferred to the patient at an affiliate clinic in Guadalajara’.</a:t>
            </a:r>
            <a:endParaRPr lang="en-GB" dirty="0"/>
          </a:p>
        </p:txBody>
      </p:sp>
      <p:sp>
        <p:nvSpPr>
          <p:cNvPr id="4" name="Slide Number Placeholder 3"/>
          <p:cNvSpPr>
            <a:spLocks noGrp="1"/>
          </p:cNvSpPr>
          <p:nvPr>
            <p:ph type="sldNum" sz="quarter" idx="10"/>
          </p:nvPr>
        </p:nvSpPr>
        <p:spPr/>
        <p:txBody>
          <a:bodyPr/>
          <a:lstStyle/>
          <a:p>
            <a:fld id="{C8397BE6-5F82-4BA3-9352-967290D9362E}" type="slidenum">
              <a:rPr lang="en-GB" smtClean="0"/>
              <a:t>25</a:t>
            </a:fld>
            <a:endParaRPr lang="en-GB"/>
          </a:p>
        </p:txBody>
      </p:sp>
    </p:spTree>
    <p:extLst>
      <p:ext uri="{BB962C8B-B14F-4D97-AF65-F5344CB8AC3E}">
        <p14:creationId xmlns:p14="http://schemas.microsoft.com/office/powerpoint/2010/main" val="586155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26</a:t>
            </a:fld>
            <a:endParaRPr lang="en-GB"/>
          </a:p>
        </p:txBody>
      </p:sp>
    </p:spTree>
    <p:extLst>
      <p:ext uri="{BB962C8B-B14F-4D97-AF65-F5344CB8AC3E}">
        <p14:creationId xmlns:p14="http://schemas.microsoft.com/office/powerpoint/2010/main" val="236477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27</a:t>
            </a:fld>
            <a:endParaRPr lang="en-GB"/>
          </a:p>
        </p:txBody>
      </p:sp>
    </p:spTree>
    <p:extLst>
      <p:ext uri="{BB962C8B-B14F-4D97-AF65-F5344CB8AC3E}">
        <p14:creationId xmlns:p14="http://schemas.microsoft.com/office/powerpoint/2010/main" val="269533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28</a:t>
            </a:fld>
            <a:endParaRPr lang="en-GB"/>
          </a:p>
        </p:txBody>
      </p:sp>
    </p:spTree>
    <p:extLst>
      <p:ext uri="{BB962C8B-B14F-4D97-AF65-F5344CB8AC3E}">
        <p14:creationId xmlns:p14="http://schemas.microsoft.com/office/powerpoint/2010/main" val="382039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3</a:t>
            </a:fld>
            <a:endParaRPr lang="en-GB"/>
          </a:p>
        </p:txBody>
      </p:sp>
    </p:spTree>
    <p:extLst>
      <p:ext uri="{BB962C8B-B14F-4D97-AF65-F5344CB8AC3E}">
        <p14:creationId xmlns:p14="http://schemas.microsoft.com/office/powerpoint/2010/main" val="252975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4</a:t>
            </a:fld>
            <a:endParaRPr lang="en-GB"/>
          </a:p>
        </p:txBody>
      </p:sp>
    </p:spTree>
    <p:extLst>
      <p:ext uri="{BB962C8B-B14F-4D97-AF65-F5344CB8AC3E}">
        <p14:creationId xmlns:p14="http://schemas.microsoft.com/office/powerpoint/2010/main" val="2835385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5</a:t>
            </a:fld>
            <a:endParaRPr lang="en-GB"/>
          </a:p>
        </p:txBody>
      </p:sp>
    </p:spTree>
    <p:extLst>
      <p:ext uri="{BB962C8B-B14F-4D97-AF65-F5344CB8AC3E}">
        <p14:creationId xmlns:p14="http://schemas.microsoft.com/office/powerpoint/2010/main" val="1704389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6</a:t>
            </a:fld>
            <a:endParaRPr lang="en-GB"/>
          </a:p>
        </p:txBody>
      </p:sp>
    </p:spTree>
    <p:extLst>
      <p:ext uri="{BB962C8B-B14F-4D97-AF65-F5344CB8AC3E}">
        <p14:creationId xmlns:p14="http://schemas.microsoft.com/office/powerpoint/2010/main" val="1740456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DD4B2A-E4FC-4B5B-B0B3-4E2EEA5029D8}" type="slidenum">
              <a:rPr lang="en-GB" smtClean="0"/>
              <a:t>7</a:t>
            </a:fld>
            <a:endParaRPr lang="en-GB"/>
          </a:p>
        </p:txBody>
      </p:sp>
    </p:spTree>
    <p:extLst>
      <p:ext uri="{BB962C8B-B14F-4D97-AF65-F5344CB8AC3E}">
        <p14:creationId xmlns:p14="http://schemas.microsoft.com/office/powerpoint/2010/main" val="233947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8</a:t>
            </a:fld>
            <a:endParaRPr lang="en-GB"/>
          </a:p>
        </p:txBody>
      </p:sp>
    </p:spTree>
    <p:extLst>
      <p:ext uri="{BB962C8B-B14F-4D97-AF65-F5344CB8AC3E}">
        <p14:creationId xmlns:p14="http://schemas.microsoft.com/office/powerpoint/2010/main" val="401224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6DD4B2A-E4FC-4B5B-B0B3-4E2EEA5029D8}" type="slidenum">
              <a:rPr lang="en-GB" smtClean="0"/>
              <a:t>9</a:t>
            </a:fld>
            <a:endParaRPr lang="en-GB"/>
          </a:p>
        </p:txBody>
      </p:sp>
    </p:spTree>
    <p:extLst>
      <p:ext uri="{BB962C8B-B14F-4D97-AF65-F5344CB8AC3E}">
        <p14:creationId xmlns:p14="http://schemas.microsoft.com/office/powerpoint/2010/main" val="34123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58999"/>
            <a:ext cx="9144000" cy="1714501"/>
          </a:xfrm>
        </p:spPr>
        <p:txBody>
          <a:bodyPr anchor="b"/>
          <a:lstStyle>
            <a:lvl1pPr algn="ctr">
              <a:defRPr sz="6000">
                <a:solidFill>
                  <a:srgbClr val="1A5363"/>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524000" y="4343400"/>
            <a:ext cx="914400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fld id="{2F73A17B-C5AF-4572-A3E9-92A09223C90C}" type="datetimeFigureOut">
              <a:rPr lang="en-GB" smtClean="0"/>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5880199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73A17B-C5AF-4572-A3E9-92A09223C90C}" type="datetimeFigureOut">
              <a:rPr lang="en-GB" smtClean="0"/>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265076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F73A17B-C5AF-4572-A3E9-92A09223C90C}" type="datetimeFigureOut">
              <a:rPr lang="en-GB" smtClean="0"/>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97931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952625"/>
            <a:ext cx="10515600" cy="1325563"/>
          </a:xfrm>
        </p:spPr>
        <p:txBody>
          <a:bodyPr/>
          <a:lstStyle>
            <a:lvl1pPr>
              <a:defRPr>
                <a:solidFill>
                  <a:srgbClr val="1A5363"/>
                </a:solidFill>
                <a:latin typeface="+mj-lt"/>
              </a:defRPr>
            </a:lvl1pPr>
          </a:lstStyle>
          <a:p>
            <a:r>
              <a:rPr lang="en-US" dirty="0" smtClean="0"/>
              <a:t>Click to edit Master title style</a:t>
            </a:r>
            <a:endParaRPr lang="en-GB" dirty="0"/>
          </a:p>
        </p:txBody>
      </p:sp>
      <p:sp>
        <p:nvSpPr>
          <p:cNvPr id="3" name="Content Placeholder 2"/>
          <p:cNvSpPr>
            <a:spLocks noGrp="1"/>
          </p:cNvSpPr>
          <p:nvPr>
            <p:ph idx="1"/>
          </p:nvPr>
        </p:nvSpPr>
        <p:spPr>
          <a:xfrm>
            <a:off x="838200" y="3378199"/>
            <a:ext cx="10515600" cy="2798763"/>
          </a:xfrm>
        </p:spPr>
        <p:txBody>
          <a:bodyPr/>
          <a:lstStyle>
            <a:lvl1pPr>
              <a:defRPr>
                <a:solidFill>
                  <a:srgbClr val="1A5363"/>
                </a:solidFill>
                <a:latin typeface="+mj-lt"/>
                <a:cs typeface="Arial" panose="020B0604020202020204" pitchFamily="34" charset="0"/>
              </a:defRPr>
            </a:lvl1pPr>
            <a:lvl2pPr>
              <a:defRPr>
                <a:solidFill>
                  <a:srgbClr val="1A5363"/>
                </a:solidFill>
                <a:latin typeface="+mj-lt"/>
                <a:cs typeface="Arial" panose="020B0604020202020204" pitchFamily="34" charset="0"/>
              </a:defRPr>
            </a:lvl2pPr>
            <a:lvl3pPr>
              <a:defRPr>
                <a:solidFill>
                  <a:srgbClr val="1A5363"/>
                </a:solidFill>
                <a:latin typeface="+mj-lt"/>
                <a:cs typeface="Arial" panose="020B0604020202020204" pitchFamily="34" charset="0"/>
              </a:defRPr>
            </a:lvl3pPr>
            <a:lvl4pPr>
              <a:defRPr>
                <a:solidFill>
                  <a:srgbClr val="1A5363"/>
                </a:solidFill>
                <a:latin typeface="+mj-lt"/>
                <a:cs typeface="Arial" panose="020B0604020202020204" pitchFamily="34" charset="0"/>
              </a:defRPr>
            </a:lvl4pPr>
            <a:lvl5pPr>
              <a:defRPr>
                <a:solidFill>
                  <a:srgbClr val="1A5363"/>
                </a:solidFill>
                <a:latin typeface="+mj-lt"/>
                <a:cs typeface="Arial" panose="020B06040202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2F73A17B-C5AF-4572-A3E9-92A09223C90C}" type="datetimeFigureOut">
              <a:rPr lang="en-GB" smtClean="0"/>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1490696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2171700"/>
            <a:ext cx="10515600" cy="2390775"/>
          </a:xfrm>
        </p:spPr>
        <p:txBody>
          <a:bodyPr anchor="b"/>
          <a:lstStyle>
            <a:lvl1pPr>
              <a:defRPr sz="6000">
                <a:solidFill>
                  <a:srgbClr val="1A536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p>
        </p:txBody>
      </p:sp>
      <p:sp>
        <p:nvSpPr>
          <p:cNvPr id="4" name="Date Placeholder 3"/>
          <p:cNvSpPr>
            <a:spLocks noGrp="1"/>
          </p:cNvSpPr>
          <p:nvPr>
            <p:ph type="dt" sz="half" idx="10"/>
          </p:nvPr>
        </p:nvSpPr>
        <p:spPr/>
        <p:txBody>
          <a:bodyPr/>
          <a:lstStyle/>
          <a:p>
            <a:fld id="{2F73A17B-C5AF-4572-A3E9-92A09223C90C}" type="datetimeFigureOut">
              <a:rPr lang="en-GB" smtClean="0"/>
              <a:t>22/11/2018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19038470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1720848"/>
            <a:ext cx="10515600" cy="1325563"/>
          </a:xfrm>
        </p:spPr>
        <p:txBody>
          <a:bodyPr>
            <a:normAutofit/>
          </a:bodyPr>
          <a:lstStyle>
            <a:lvl1pPr>
              <a:defRPr sz="4000">
                <a:solidFill>
                  <a:srgbClr val="1A5363"/>
                </a:solidFill>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838200" y="3225799"/>
            <a:ext cx="5181600" cy="2951163"/>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6172200" y="3225799"/>
            <a:ext cx="5181600" cy="2951164"/>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Date Placeholder 4"/>
          <p:cNvSpPr>
            <a:spLocks noGrp="1"/>
          </p:cNvSpPr>
          <p:nvPr>
            <p:ph type="dt" sz="half" idx="10"/>
          </p:nvPr>
        </p:nvSpPr>
        <p:spPr/>
        <p:txBody>
          <a:bodyPr/>
          <a:lstStyle/>
          <a:p>
            <a:fld id="{2F73A17B-C5AF-4572-A3E9-92A09223C90C}" type="datetimeFigureOut">
              <a:rPr lang="en-GB" smtClean="0"/>
              <a:t>22/11/2018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24691785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smtClean="0"/>
              <a:t>Click to edit Master title style</a:t>
            </a:r>
            <a:endParaRPr lang="en-GB" dirty="0"/>
          </a:p>
        </p:txBody>
      </p:sp>
      <p:sp>
        <p:nvSpPr>
          <p:cNvPr id="3" name="Text Placeholder 2"/>
          <p:cNvSpPr>
            <a:spLocks noGrp="1"/>
          </p:cNvSpPr>
          <p:nvPr>
            <p:ph type="body" idx="1"/>
          </p:nvPr>
        </p:nvSpPr>
        <p:spPr>
          <a:xfrm>
            <a:off x="839788" y="1681162"/>
            <a:ext cx="5157787" cy="823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F73A17B-C5AF-4572-A3E9-92A09223C90C}" type="datetimeFigureOut">
              <a:rPr lang="en-GB" smtClean="0"/>
              <a:t>22/11/2018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85622356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079625"/>
            <a:ext cx="10515600" cy="1325563"/>
          </a:xfrm>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F73A17B-C5AF-4572-A3E9-92A09223C90C}" type="datetimeFigureOut">
              <a:rPr lang="en-GB" smtClean="0"/>
              <a:t>22/11/2018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12667006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73A17B-C5AF-4572-A3E9-92A09223C90C}" type="datetimeFigureOut">
              <a:rPr lang="en-GB" smtClean="0"/>
              <a:t>22/11/2018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836196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73A17B-C5AF-4572-A3E9-92A09223C90C}" type="datetimeFigureOut">
              <a:rPr lang="en-GB" smtClean="0"/>
              <a:t>22/11/2018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290527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73A17B-C5AF-4572-A3E9-92A09223C90C}" type="datetimeFigureOut">
              <a:rPr lang="en-GB" smtClean="0"/>
              <a:t>22/11/2018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A05FB3-5D34-456A-9AB0-89FBC7039FCA}" type="slidenum">
              <a:rPr lang="en-GB" smtClean="0"/>
              <a:t>‹#›</a:t>
            </a:fld>
            <a:endParaRPr lang="en-GB"/>
          </a:p>
        </p:txBody>
      </p:sp>
    </p:spTree>
    <p:extLst>
      <p:ext uri="{BB962C8B-B14F-4D97-AF65-F5344CB8AC3E}">
        <p14:creationId xmlns:p14="http://schemas.microsoft.com/office/powerpoint/2010/main" val="1821657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057400"/>
            <a:ext cx="10515600" cy="989011"/>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838200" y="3225799"/>
            <a:ext cx="10515600" cy="2951163"/>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73A17B-C5AF-4572-A3E9-92A09223C90C}" type="datetimeFigureOut">
              <a:rPr lang="en-GB" smtClean="0"/>
              <a:t>22/11/2018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05FB3-5D34-456A-9AB0-89FBC7039FCA}" type="slidenum">
              <a:rPr lang="en-GB" smtClean="0"/>
              <a:t>‹#›</a:t>
            </a:fld>
            <a:endParaRPr lang="en-GB"/>
          </a:p>
        </p:txBody>
      </p:sp>
    </p:spTree>
    <p:extLst>
      <p:ext uri="{BB962C8B-B14F-4D97-AF65-F5344CB8AC3E}">
        <p14:creationId xmlns:p14="http://schemas.microsoft.com/office/powerpoint/2010/main" val="2839584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rgbClr val="1A5363"/>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A536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A5363"/>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A5363"/>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A5363"/>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A5363"/>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ubtitle 4"/>
          <p:cNvSpPr>
            <a:spLocks noGrp="1"/>
          </p:cNvSpPr>
          <p:nvPr>
            <p:ph type="subTitle" idx="1"/>
          </p:nvPr>
        </p:nvSpPr>
        <p:spPr>
          <a:xfrm>
            <a:off x="543096" y="4476404"/>
            <a:ext cx="5018116" cy="914400"/>
          </a:xfrm>
        </p:spPr>
        <p:txBody>
          <a:bodyPr/>
          <a:lstStyle/>
          <a:p>
            <a:pPr algn="l"/>
            <a:r>
              <a:rPr lang="en-GB" dirty="0" smtClean="0">
                <a:solidFill>
                  <a:srgbClr val="C5D984"/>
                </a:solidFill>
                <a:latin typeface="+mj-lt"/>
              </a:rPr>
              <a:t>Pete Mills, Assistant Director</a:t>
            </a:r>
          </a:p>
          <a:p>
            <a:pPr algn="l"/>
            <a:r>
              <a:rPr lang="en-GB" dirty="0" smtClean="0">
                <a:solidFill>
                  <a:srgbClr val="C5D984"/>
                </a:solidFill>
                <a:latin typeface="+mj-lt"/>
              </a:rPr>
              <a:t>Nuffield Council on Bioethics (UK)</a:t>
            </a:r>
            <a:endParaRPr lang="en-GB" dirty="0">
              <a:solidFill>
                <a:srgbClr val="C5D984"/>
              </a:solidFill>
              <a:latin typeface="+mj-lt"/>
            </a:endParaRPr>
          </a:p>
        </p:txBody>
      </p:sp>
    </p:spTree>
    <p:extLst>
      <p:ext uri="{BB962C8B-B14F-4D97-AF65-F5344CB8AC3E}">
        <p14:creationId xmlns:p14="http://schemas.microsoft.com/office/powerpoint/2010/main" val="766076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 what’s </a:t>
            </a:r>
            <a:r>
              <a:rPr lang="en-GB" dirty="0"/>
              <a:t>distinctive about the Nuffield report?</a:t>
            </a:r>
          </a:p>
        </p:txBody>
      </p:sp>
      <p:sp>
        <p:nvSpPr>
          <p:cNvPr id="3" name="Content Placeholder 2"/>
          <p:cNvSpPr>
            <a:spLocks noGrp="1"/>
          </p:cNvSpPr>
          <p:nvPr>
            <p:ph idx="1"/>
          </p:nvPr>
        </p:nvSpPr>
        <p:spPr>
          <a:xfrm>
            <a:off x="838200" y="3378199"/>
            <a:ext cx="10515600" cy="3479801"/>
          </a:xfrm>
        </p:spPr>
        <p:txBody>
          <a:bodyPr>
            <a:normAutofit fontScale="55000" lnSpcReduction="20000"/>
          </a:bodyPr>
          <a:lstStyle/>
          <a:p>
            <a:r>
              <a:rPr lang="en-GB" dirty="0"/>
              <a:t>We don’t start with the </a:t>
            </a:r>
            <a:r>
              <a:rPr lang="en-GB" i="1" dirty="0"/>
              <a:t>technology</a:t>
            </a:r>
            <a:r>
              <a:rPr lang="en-GB" dirty="0"/>
              <a:t> (genome editing) but with the </a:t>
            </a:r>
            <a:r>
              <a:rPr lang="en-GB" i="1" dirty="0" smtClean="0"/>
              <a:t>challenge </a:t>
            </a:r>
            <a:r>
              <a:rPr lang="en-GB" dirty="0" smtClean="0"/>
              <a:t>(</a:t>
            </a:r>
            <a:r>
              <a:rPr lang="en-GB" dirty="0"/>
              <a:t>overcoming the givens of genetic inheritance)</a:t>
            </a:r>
          </a:p>
          <a:p>
            <a:r>
              <a:rPr lang="en-GB" dirty="0"/>
              <a:t>Our aim is not to protect </a:t>
            </a:r>
            <a:r>
              <a:rPr lang="en-GB" i="1" dirty="0"/>
              <a:t>research</a:t>
            </a:r>
            <a:r>
              <a:rPr lang="en-GB" dirty="0"/>
              <a:t> (by segregating it from clinical use) but to </a:t>
            </a:r>
            <a:r>
              <a:rPr lang="en-GB" dirty="0" smtClean="0"/>
              <a:t>identify possible pathways </a:t>
            </a:r>
            <a:r>
              <a:rPr lang="en-GB" dirty="0"/>
              <a:t>for responsible </a:t>
            </a:r>
            <a:r>
              <a:rPr lang="en-GB" i="1" dirty="0" smtClean="0"/>
              <a:t>translation</a:t>
            </a:r>
            <a:endParaRPr lang="en-GB" i="1" dirty="0"/>
          </a:p>
          <a:p>
            <a:r>
              <a:rPr lang="en-GB" dirty="0"/>
              <a:t>We don’t frame our inquiry within an implicit </a:t>
            </a:r>
            <a:r>
              <a:rPr lang="en-GB" i="1" dirty="0"/>
              <a:t>medical</a:t>
            </a:r>
            <a:r>
              <a:rPr lang="en-GB" dirty="0"/>
              <a:t> frame (which only asks: 'how </a:t>
            </a:r>
            <a:r>
              <a:rPr lang="en-GB" dirty="0" smtClean="0"/>
              <a:t>should </a:t>
            </a:r>
            <a:r>
              <a:rPr lang="en-GB" dirty="0"/>
              <a:t>we treat </a:t>
            </a:r>
            <a:r>
              <a:rPr lang="en-GB" dirty="0" smtClean="0"/>
              <a:t>people</a:t>
            </a:r>
            <a:r>
              <a:rPr lang="en-GB" dirty="0"/>
              <a:t>?') but a critical </a:t>
            </a:r>
            <a:r>
              <a:rPr lang="en-GB" i="1" dirty="0"/>
              <a:t>moral</a:t>
            </a:r>
            <a:r>
              <a:rPr lang="en-GB" dirty="0"/>
              <a:t> frame (which begins by asking: 'why should we treat </a:t>
            </a:r>
            <a:r>
              <a:rPr lang="en-GB" dirty="0" smtClean="0"/>
              <a:t>people</a:t>
            </a:r>
            <a:r>
              <a:rPr lang="en-GB" dirty="0"/>
              <a:t>?')</a:t>
            </a:r>
          </a:p>
          <a:p>
            <a:r>
              <a:rPr lang="en-GB" dirty="0" smtClean="0"/>
              <a:t>We </a:t>
            </a:r>
            <a:r>
              <a:rPr lang="en-GB" dirty="0"/>
              <a:t>don’t narrow our inquiry around a particular ‘permission’ question </a:t>
            </a:r>
            <a:r>
              <a:rPr lang="en-GB" dirty="0" smtClean="0"/>
              <a:t>(‘Should </a:t>
            </a:r>
            <a:r>
              <a:rPr lang="en-GB" dirty="0"/>
              <a:t>we allow…?’) but broaden the frame of </a:t>
            </a:r>
            <a:r>
              <a:rPr lang="en-GB" dirty="0" smtClean="0"/>
              <a:t>evaluation to encompass alternative pathways (</a:t>
            </a:r>
            <a:r>
              <a:rPr lang="en-GB" dirty="0"/>
              <a:t>we consider the </a:t>
            </a:r>
            <a:r>
              <a:rPr lang="en-GB" i="1" dirty="0"/>
              <a:t>options </a:t>
            </a:r>
            <a:r>
              <a:rPr lang="en-GB" dirty="0"/>
              <a:t>as well as the </a:t>
            </a:r>
            <a:r>
              <a:rPr lang="en-GB" i="1" dirty="0"/>
              <a:t>choices</a:t>
            </a:r>
            <a:r>
              <a:rPr lang="en-GB" dirty="0"/>
              <a:t>)</a:t>
            </a:r>
          </a:p>
          <a:p>
            <a:r>
              <a:rPr lang="en-GB" dirty="0" smtClean="0"/>
              <a:t>We </a:t>
            </a:r>
            <a:r>
              <a:rPr lang="en-GB" dirty="0"/>
              <a:t>do not focus only on </a:t>
            </a:r>
            <a:r>
              <a:rPr lang="en-GB" i="1" dirty="0"/>
              <a:t>innovation</a:t>
            </a:r>
            <a:r>
              <a:rPr lang="en-GB" dirty="0"/>
              <a:t> (the next step) but also consider technology </a:t>
            </a:r>
            <a:r>
              <a:rPr lang="en-GB" i="1" dirty="0"/>
              <a:t>diffusion</a:t>
            </a:r>
            <a:r>
              <a:rPr lang="en-GB" dirty="0"/>
              <a:t> and repurposing </a:t>
            </a:r>
            <a:r>
              <a:rPr lang="en-GB" dirty="0" smtClean="0"/>
              <a:t>(future states of affairs that we would prefer to secure or to avoid)</a:t>
            </a:r>
            <a:endParaRPr lang="en-GB" dirty="0"/>
          </a:p>
          <a:p>
            <a:pPr>
              <a:lnSpc>
                <a:spcPct val="100000"/>
              </a:lnSpc>
            </a:pPr>
            <a:r>
              <a:rPr lang="en-GB" dirty="0" smtClean="0"/>
              <a:t>Instead </a:t>
            </a:r>
            <a:r>
              <a:rPr lang="en-GB" dirty="0"/>
              <a:t>of trying to bring specific cases under ambiguous abstract </a:t>
            </a:r>
            <a:r>
              <a:rPr lang="en-GB" dirty="0" smtClean="0"/>
              <a:t>principles, </a:t>
            </a:r>
            <a:r>
              <a:rPr lang="en-GB" dirty="0"/>
              <a:t>we attend to the social dimension of how agency is situated in a contingent, dynamic </a:t>
            </a:r>
            <a:r>
              <a:rPr lang="en-GB" dirty="0" smtClean="0"/>
              <a:t>context (allowing that experience can transform norms)</a:t>
            </a:r>
            <a:endParaRPr lang="en-GB" dirty="0"/>
          </a:p>
          <a:p>
            <a:r>
              <a:rPr lang="en-GB" dirty="0" smtClean="0"/>
              <a:t>We </a:t>
            </a:r>
            <a:r>
              <a:rPr lang="en-GB" dirty="0"/>
              <a:t>don’t focus only on </a:t>
            </a:r>
            <a:r>
              <a:rPr lang="en-GB" i="1" dirty="0"/>
              <a:t>instances</a:t>
            </a:r>
            <a:r>
              <a:rPr lang="en-GB" dirty="0"/>
              <a:t> but also on </a:t>
            </a:r>
            <a:r>
              <a:rPr lang="en-GB" i="1" dirty="0"/>
              <a:t>circumstances</a:t>
            </a:r>
            <a:r>
              <a:rPr lang="en-GB" dirty="0"/>
              <a:t> (we don’t think the justification for permitting  human genome editing is contained in the ontology of </a:t>
            </a:r>
            <a:r>
              <a:rPr lang="en-GB" dirty="0" smtClean="0"/>
              <a:t>a clinical </a:t>
            </a:r>
            <a:r>
              <a:rPr lang="en-GB" dirty="0"/>
              <a:t>condition but depends on the medical, social and governance context as well)</a:t>
            </a:r>
          </a:p>
          <a:p>
            <a:r>
              <a:rPr lang="en-GB" dirty="0"/>
              <a:t>We don’t think of public debate only as instrumental for policy (to inform particular decisions) but as the condition through which society can </a:t>
            </a:r>
            <a:r>
              <a:rPr lang="en-GB" dirty="0" smtClean="0"/>
              <a:t>express its interest in the conditions of common life, as implicated in </a:t>
            </a:r>
            <a:r>
              <a:rPr lang="en-GB" dirty="0"/>
              <a:t>a system of interrelated moral norms and values </a:t>
            </a:r>
          </a:p>
          <a:p>
            <a:endParaRPr lang="en-GB" dirty="0"/>
          </a:p>
        </p:txBody>
      </p:sp>
    </p:spTree>
    <p:extLst>
      <p:ext uri="{BB962C8B-B14F-4D97-AF65-F5344CB8AC3E}">
        <p14:creationId xmlns:p14="http://schemas.microsoft.com/office/powerpoint/2010/main" val="782602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9650" y="4622721"/>
            <a:ext cx="2004728" cy="2105422"/>
          </a:xfrm>
          <a:prstGeom prst="rect">
            <a:avLst/>
          </a:prstGeom>
        </p:spPr>
      </p:pic>
      <p:sp>
        <p:nvSpPr>
          <p:cNvPr id="2" name="Title 1"/>
          <p:cNvSpPr>
            <a:spLocks noGrp="1"/>
          </p:cNvSpPr>
          <p:nvPr>
            <p:ph type="title"/>
          </p:nvPr>
        </p:nvSpPr>
        <p:spPr/>
        <p:txBody>
          <a:bodyPr/>
          <a:lstStyle/>
          <a:p>
            <a:r>
              <a:rPr lang="en-GB" dirty="0" smtClean="0"/>
              <a:t>An international consensus?</a:t>
            </a:r>
            <a:endParaRPr lang="en-GB" dirty="0"/>
          </a:p>
        </p:txBody>
      </p:sp>
      <p:grpSp>
        <p:nvGrpSpPr>
          <p:cNvPr id="3" name="Group 2"/>
          <p:cNvGrpSpPr/>
          <p:nvPr/>
        </p:nvGrpSpPr>
        <p:grpSpPr>
          <a:xfrm>
            <a:off x="5971838" y="4666999"/>
            <a:ext cx="5806316" cy="2282029"/>
            <a:chOff x="5921701" y="2764632"/>
            <a:chExt cx="5806316" cy="2282029"/>
          </a:xfrm>
        </p:grpSpPr>
        <p:sp>
          <p:nvSpPr>
            <p:cNvPr id="6" name="Content Placeholder 2"/>
            <p:cNvSpPr txBox="1">
              <a:spLocks/>
            </p:cNvSpPr>
            <p:nvPr/>
          </p:nvSpPr>
          <p:spPr>
            <a:xfrm>
              <a:off x="7814069" y="2909888"/>
              <a:ext cx="3913948" cy="21367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smtClean="0">
                  <a:solidFill>
                    <a:srgbClr val="1A5363"/>
                  </a:solidFill>
                  <a:latin typeface="+mj-lt"/>
                </a:rPr>
                <a:t>“An </a:t>
              </a:r>
              <a:r>
                <a:rPr lang="en-GB" sz="1800" dirty="0">
                  <a:solidFill>
                    <a:srgbClr val="1A5363"/>
                  </a:solidFill>
                  <a:latin typeface="+mj-lt"/>
                </a:rPr>
                <a:t>intervention seeking to modify the human genome may only be undertaken for preventive, diagnostic or therapeutic purposes and only if its aim is not to introduce any modification </a:t>
              </a:r>
              <a:r>
                <a:rPr lang="en-GB" sz="1800" dirty="0" smtClean="0">
                  <a:solidFill>
                    <a:srgbClr val="1A5363"/>
                  </a:solidFill>
                  <a:latin typeface="+mj-lt"/>
                </a:rPr>
                <a:t>in the </a:t>
              </a:r>
              <a:r>
                <a:rPr lang="en-GB" sz="1800" dirty="0">
                  <a:solidFill>
                    <a:srgbClr val="1A5363"/>
                  </a:solidFill>
                  <a:latin typeface="+mj-lt"/>
                </a:rPr>
                <a:t>genome of any descendants</a:t>
              </a:r>
              <a:r>
                <a:rPr lang="en-GB" sz="1800" dirty="0" smtClean="0">
                  <a:solidFill>
                    <a:srgbClr val="1A5363"/>
                  </a:solidFill>
                  <a:latin typeface="+mj-lt"/>
                </a:rPr>
                <a:t>.” (Oviedo Convention, Art. 13)</a:t>
              </a:r>
            </a:p>
            <a:p>
              <a:endParaRPr lang="en-GB" sz="4000" dirty="0">
                <a:solidFill>
                  <a:srgbClr val="1A5363"/>
                </a:solidFill>
                <a:latin typeface="+mj-lt"/>
              </a:endParaRPr>
            </a:p>
          </p:txBody>
        </p:sp>
        <p:pic>
          <p:nvPicPr>
            <p:cNvPr id="8" name="Picture 7"/>
            <p:cNvPicPr>
              <a:picLocks noChangeAspect="1"/>
            </p:cNvPicPr>
            <p:nvPr/>
          </p:nvPicPr>
          <p:blipFill>
            <a:blip r:embed="rId4"/>
            <a:stretch>
              <a:fillRect/>
            </a:stretch>
          </p:blipFill>
          <p:spPr>
            <a:xfrm>
              <a:off x="5921701" y="2764632"/>
              <a:ext cx="1558166" cy="1247774"/>
            </a:xfrm>
            <a:prstGeom prst="rect">
              <a:avLst/>
            </a:prstGeom>
          </p:spPr>
        </p:pic>
      </p:grpSp>
      <p:grpSp>
        <p:nvGrpSpPr>
          <p:cNvPr id="12" name="Group 11"/>
          <p:cNvGrpSpPr/>
          <p:nvPr/>
        </p:nvGrpSpPr>
        <p:grpSpPr>
          <a:xfrm>
            <a:off x="6148235" y="2944733"/>
            <a:ext cx="5415011" cy="1677988"/>
            <a:chOff x="6114457" y="5046661"/>
            <a:chExt cx="5415011" cy="1677988"/>
          </a:xfrm>
        </p:grpSpPr>
        <p:sp>
          <p:nvSpPr>
            <p:cNvPr id="7" name="Content Placeholder 2"/>
            <p:cNvSpPr txBox="1">
              <a:spLocks/>
            </p:cNvSpPr>
            <p:nvPr/>
          </p:nvSpPr>
          <p:spPr>
            <a:xfrm>
              <a:off x="7814069" y="5046661"/>
              <a:ext cx="3715399" cy="16779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smtClean="0">
                  <a:solidFill>
                    <a:srgbClr val="1A5363"/>
                  </a:solidFill>
                  <a:latin typeface="+mj-lt"/>
                </a:rPr>
                <a:t>“In </a:t>
              </a:r>
              <a:r>
                <a:rPr lang="en-GB" sz="1800" dirty="0">
                  <a:solidFill>
                    <a:srgbClr val="1A5363"/>
                  </a:solidFill>
                  <a:latin typeface="+mj-lt"/>
                </a:rPr>
                <a:t>the fields of medicine and biology...the prohibition of eugenic practices, in particular those aiming at the selection of </a:t>
              </a:r>
              <a:r>
                <a:rPr lang="en-GB" sz="1800" dirty="0" smtClean="0">
                  <a:solidFill>
                    <a:srgbClr val="1A5363"/>
                  </a:solidFill>
                  <a:latin typeface="+mj-lt"/>
                </a:rPr>
                <a:t>persons [must </a:t>
              </a:r>
              <a:r>
                <a:rPr lang="en-GB" sz="1800" dirty="0">
                  <a:solidFill>
                    <a:srgbClr val="1A5363"/>
                  </a:solidFill>
                  <a:latin typeface="+mj-lt"/>
                </a:rPr>
                <a:t>be </a:t>
              </a:r>
              <a:r>
                <a:rPr lang="en-GB" sz="1800" dirty="0" smtClean="0">
                  <a:solidFill>
                    <a:srgbClr val="1A5363"/>
                  </a:solidFill>
                  <a:latin typeface="+mj-lt"/>
                </a:rPr>
                <a:t>respected]” (EU </a:t>
              </a:r>
              <a:r>
                <a:rPr lang="en-GB" sz="1800" dirty="0">
                  <a:solidFill>
                    <a:srgbClr val="1A5363"/>
                  </a:solidFill>
                  <a:latin typeface="+mj-lt"/>
                </a:rPr>
                <a:t>Charter of Fundamental </a:t>
              </a:r>
              <a:r>
                <a:rPr lang="en-GB" sz="1800" dirty="0" smtClean="0">
                  <a:solidFill>
                    <a:srgbClr val="1A5363"/>
                  </a:solidFill>
                  <a:latin typeface="+mj-lt"/>
                </a:rPr>
                <a:t>Rights, Art.3(2)) </a:t>
              </a:r>
            </a:p>
            <a:p>
              <a:endParaRPr lang="en-GB" sz="4000" dirty="0">
                <a:solidFill>
                  <a:srgbClr val="1A5363"/>
                </a:solidFill>
                <a:latin typeface="+mj-lt"/>
              </a:endParaRPr>
            </a:p>
          </p:txBody>
        </p:sp>
        <p:pic>
          <p:nvPicPr>
            <p:cNvPr id="9" name="Picture 8"/>
            <p:cNvPicPr>
              <a:picLocks noChangeAspect="1"/>
            </p:cNvPicPr>
            <p:nvPr/>
          </p:nvPicPr>
          <p:blipFill>
            <a:blip r:embed="rId5"/>
            <a:stretch>
              <a:fillRect/>
            </a:stretch>
          </p:blipFill>
          <p:spPr>
            <a:xfrm>
              <a:off x="6114457" y="5162547"/>
              <a:ext cx="1264361" cy="841375"/>
            </a:xfrm>
            <a:prstGeom prst="rect">
              <a:avLst/>
            </a:prstGeom>
          </p:spPr>
        </p:pic>
      </p:grpSp>
      <p:grpSp>
        <p:nvGrpSpPr>
          <p:cNvPr id="13" name="Group 12"/>
          <p:cNvGrpSpPr/>
          <p:nvPr/>
        </p:nvGrpSpPr>
        <p:grpSpPr>
          <a:xfrm>
            <a:off x="615875" y="3047125"/>
            <a:ext cx="5124024" cy="2571355"/>
            <a:chOff x="615875" y="3047125"/>
            <a:chExt cx="5124024" cy="2571355"/>
          </a:xfrm>
        </p:grpSpPr>
        <p:pic>
          <p:nvPicPr>
            <p:cNvPr id="10" name="Picture 9"/>
            <p:cNvPicPr>
              <a:picLocks noChangeAspect="1"/>
            </p:cNvPicPr>
            <p:nvPr/>
          </p:nvPicPr>
          <p:blipFill>
            <a:blip r:embed="rId6"/>
            <a:stretch>
              <a:fillRect/>
            </a:stretch>
          </p:blipFill>
          <p:spPr>
            <a:xfrm>
              <a:off x="615875" y="3047125"/>
              <a:ext cx="1166786" cy="779625"/>
            </a:xfrm>
            <a:prstGeom prst="rect">
              <a:avLst/>
            </a:prstGeom>
          </p:spPr>
        </p:pic>
        <p:sp>
          <p:nvSpPr>
            <p:cNvPr id="11" name="Content Placeholder 2"/>
            <p:cNvSpPr txBox="1">
              <a:spLocks/>
            </p:cNvSpPr>
            <p:nvPr/>
          </p:nvSpPr>
          <p:spPr>
            <a:xfrm>
              <a:off x="2130751" y="3062288"/>
              <a:ext cx="3609148" cy="25561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smtClean="0">
                  <a:solidFill>
                    <a:srgbClr val="1A5363"/>
                  </a:solidFill>
                  <a:latin typeface="+mj-lt"/>
                </a:rPr>
                <a:t>“</a:t>
              </a:r>
              <a:r>
                <a:rPr lang="en-GB" sz="1800" dirty="0">
                  <a:solidFill>
                    <a:srgbClr val="1A5363"/>
                  </a:solidFill>
                  <a:latin typeface="+mj-lt"/>
                </a:rPr>
                <a:t>The human genome underlies the fundamental unity of all members of the human family, as well as the recognition of their inherent dignity and diversity. In a symbolic sense, it is the heritage of </a:t>
              </a:r>
              <a:r>
                <a:rPr lang="en-GB" sz="1800" dirty="0" smtClean="0">
                  <a:solidFill>
                    <a:srgbClr val="1A5363"/>
                  </a:solidFill>
                  <a:latin typeface="+mj-lt"/>
                </a:rPr>
                <a:t>humanity” (</a:t>
              </a:r>
              <a:r>
                <a:rPr lang="en-GB" sz="1800" dirty="0">
                  <a:solidFill>
                    <a:srgbClr val="1A5363"/>
                  </a:solidFill>
                  <a:latin typeface="+mj-lt"/>
                </a:rPr>
                <a:t>Universal Declaration on the Human Genome and Human </a:t>
              </a:r>
              <a:r>
                <a:rPr lang="en-GB" sz="1800" dirty="0" smtClean="0">
                  <a:solidFill>
                    <a:srgbClr val="1A5363"/>
                  </a:solidFill>
                  <a:latin typeface="+mj-lt"/>
                </a:rPr>
                <a:t>Rights, Art.1)</a:t>
              </a:r>
            </a:p>
          </p:txBody>
        </p:sp>
      </p:grpSp>
    </p:spTree>
    <p:extLst>
      <p:ext uri="{BB962C8B-B14F-4D97-AF65-F5344CB8AC3E}">
        <p14:creationId xmlns:p14="http://schemas.microsoft.com/office/powerpoint/2010/main" val="414918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889760"/>
            <a:ext cx="6513307" cy="4968240"/>
          </a:xfrm>
        </p:spPr>
      </p:pic>
      <p:pic>
        <p:nvPicPr>
          <p:cNvPr id="8" name="Picture 7"/>
          <p:cNvPicPr>
            <a:picLocks noChangeAspect="1"/>
          </p:cNvPicPr>
          <p:nvPr/>
        </p:nvPicPr>
        <p:blipFill>
          <a:blip r:embed="rId4"/>
          <a:stretch>
            <a:fillRect/>
          </a:stretch>
        </p:blipFill>
        <p:spPr>
          <a:xfrm>
            <a:off x="9263768" y="2434322"/>
            <a:ext cx="2767824" cy="3877392"/>
          </a:xfrm>
          <a:prstGeom prst="rect">
            <a:avLst/>
          </a:prstGeom>
        </p:spPr>
      </p:pic>
    </p:spTree>
    <p:extLst>
      <p:ext uri="{BB962C8B-B14F-4D97-AF65-F5344CB8AC3E}">
        <p14:creationId xmlns:p14="http://schemas.microsoft.com/office/powerpoint/2010/main" val="1731537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98196"/>
            <a:ext cx="8791627" cy="4959804"/>
          </a:xfrm>
          <a:prstGeom prst="rect">
            <a:avLst/>
          </a:prstGeom>
        </p:spPr>
      </p:pic>
      <p:pic>
        <p:nvPicPr>
          <p:cNvPr id="3" name="Picture 2"/>
          <p:cNvPicPr>
            <a:picLocks noChangeAspect="1"/>
          </p:cNvPicPr>
          <p:nvPr/>
        </p:nvPicPr>
        <p:blipFill>
          <a:blip r:embed="rId4"/>
          <a:stretch>
            <a:fillRect/>
          </a:stretch>
        </p:blipFill>
        <p:spPr>
          <a:xfrm>
            <a:off x="9263768" y="2434322"/>
            <a:ext cx="2767824" cy="3877392"/>
          </a:xfrm>
          <a:prstGeom prst="rect">
            <a:avLst/>
          </a:prstGeom>
        </p:spPr>
      </p:pic>
    </p:spTree>
    <p:extLst>
      <p:ext uri="{BB962C8B-B14F-4D97-AF65-F5344CB8AC3E}">
        <p14:creationId xmlns:p14="http://schemas.microsoft.com/office/powerpoint/2010/main" val="14847360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Recommendations for research</a:t>
            </a:r>
            <a:endParaRPr lang="en-GB" dirty="0"/>
          </a:p>
        </p:txBody>
      </p:sp>
      <p:pic>
        <p:nvPicPr>
          <p:cNvPr id="4" name="Picture 3"/>
          <p:cNvPicPr>
            <a:picLocks noChangeAspect="1"/>
          </p:cNvPicPr>
          <p:nvPr/>
        </p:nvPicPr>
        <p:blipFill>
          <a:blip r:embed="rId3"/>
          <a:stretch>
            <a:fillRect/>
          </a:stretch>
        </p:blipFill>
        <p:spPr>
          <a:xfrm>
            <a:off x="3219450" y="4205287"/>
            <a:ext cx="5753100" cy="1971675"/>
          </a:xfrm>
          <a:prstGeom prst="rect">
            <a:avLst/>
          </a:prstGeom>
        </p:spPr>
      </p:pic>
    </p:spTree>
    <p:extLst>
      <p:ext uri="{BB962C8B-B14F-4D97-AF65-F5344CB8AC3E}">
        <p14:creationId xmlns:p14="http://schemas.microsoft.com/office/powerpoint/2010/main" val="3200171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Recommendations for UK Government</a:t>
            </a:r>
            <a:endParaRPr lang="en-GB" dirty="0"/>
          </a:p>
        </p:txBody>
      </p:sp>
      <p:pic>
        <p:nvPicPr>
          <p:cNvPr id="5" name="Content Placeholder 4"/>
          <p:cNvPicPr>
            <a:picLocks noGrp="1" noChangeAspect="1"/>
          </p:cNvPicPr>
          <p:nvPr>
            <p:ph idx="1"/>
          </p:nvPr>
        </p:nvPicPr>
        <p:blipFill>
          <a:blip r:embed="rId3"/>
          <a:stretch>
            <a:fillRect/>
          </a:stretch>
        </p:blipFill>
        <p:spPr>
          <a:xfrm>
            <a:off x="6324599" y="3627270"/>
            <a:ext cx="5408494" cy="2963926"/>
          </a:xfrm>
          <a:prstGeom prst="rect">
            <a:avLst/>
          </a:prstGeom>
        </p:spPr>
      </p:pic>
      <p:pic>
        <p:nvPicPr>
          <p:cNvPr id="4" name="Picture 3"/>
          <p:cNvPicPr>
            <a:picLocks noChangeAspect="1"/>
          </p:cNvPicPr>
          <p:nvPr/>
        </p:nvPicPr>
        <p:blipFill>
          <a:blip r:embed="rId4"/>
          <a:stretch>
            <a:fillRect/>
          </a:stretch>
        </p:blipFill>
        <p:spPr>
          <a:xfrm>
            <a:off x="838201" y="3425031"/>
            <a:ext cx="5408492" cy="3166165"/>
          </a:xfrm>
          <a:prstGeom prst="rect">
            <a:avLst/>
          </a:prstGeom>
        </p:spPr>
      </p:pic>
    </p:spTree>
    <p:extLst>
      <p:ext uri="{BB962C8B-B14F-4D97-AF65-F5344CB8AC3E}">
        <p14:creationId xmlns:p14="http://schemas.microsoft.com/office/powerpoint/2010/main" val="22309455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960" y="1952625"/>
            <a:ext cx="11877040" cy="790575"/>
          </a:xfrm>
        </p:spPr>
        <p:txBody>
          <a:bodyPr/>
          <a:lstStyle/>
          <a:p>
            <a:r>
              <a:rPr lang="en-GB" dirty="0" smtClean="0"/>
              <a:t>Recommendations for governments in UK and elsewhere</a:t>
            </a:r>
            <a:endParaRPr lang="en-GB" dirty="0"/>
          </a:p>
        </p:txBody>
      </p:sp>
      <p:pic>
        <p:nvPicPr>
          <p:cNvPr id="4" name="Picture 3"/>
          <p:cNvPicPr>
            <a:picLocks noChangeAspect="1"/>
          </p:cNvPicPr>
          <p:nvPr/>
        </p:nvPicPr>
        <p:blipFill>
          <a:blip r:embed="rId3"/>
          <a:stretch>
            <a:fillRect/>
          </a:stretch>
        </p:blipFill>
        <p:spPr>
          <a:xfrm>
            <a:off x="3319859" y="2615406"/>
            <a:ext cx="5552282" cy="41665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36792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Recommendations for licensing and regulation</a:t>
            </a:r>
            <a:endParaRPr lang="en-GB" dirty="0"/>
          </a:p>
        </p:txBody>
      </p:sp>
      <p:pic>
        <p:nvPicPr>
          <p:cNvPr id="5" name="Content Placeholder 4"/>
          <p:cNvPicPr>
            <a:picLocks noGrp="1" noChangeAspect="1"/>
          </p:cNvPicPr>
          <p:nvPr>
            <p:ph idx="1"/>
          </p:nvPr>
        </p:nvPicPr>
        <p:blipFill>
          <a:blip r:embed="rId3"/>
          <a:stretch>
            <a:fillRect/>
          </a:stretch>
        </p:blipFill>
        <p:spPr>
          <a:xfrm>
            <a:off x="3219450" y="3439319"/>
            <a:ext cx="5753100" cy="2676525"/>
          </a:xfrm>
          <a:prstGeom prst="rect">
            <a:avLst/>
          </a:prstGeom>
        </p:spPr>
      </p:pic>
    </p:spTree>
    <p:extLst>
      <p:ext uri="{BB962C8B-B14F-4D97-AF65-F5344CB8AC3E}">
        <p14:creationId xmlns:p14="http://schemas.microsoft.com/office/powerpoint/2010/main" val="39814707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at stake for prospective parents?</a:t>
            </a:r>
          </a:p>
        </p:txBody>
      </p:sp>
      <p:sp>
        <p:nvSpPr>
          <p:cNvPr id="3" name="Content Placeholder 2"/>
          <p:cNvSpPr>
            <a:spLocks noGrp="1"/>
          </p:cNvSpPr>
          <p:nvPr>
            <p:ph idx="1"/>
          </p:nvPr>
        </p:nvSpPr>
        <p:spPr>
          <a:xfrm>
            <a:off x="838200" y="3378199"/>
            <a:ext cx="10515600" cy="3370332"/>
          </a:xfrm>
        </p:spPr>
        <p:txBody>
          <a:bodyPr>
            <a:normAutofit fontScale="62500" lnSpcReduction="20000"/>
          </a:bodyPr>
          <a:lstStyle/>
          <a:p>
            <a:pPr>
              <a:lnSpc>
                <a:spcPct val="120000"/>
              </a:lnSpc>
            </a:pPr>
            <a:r>
              <a:rPr lang="en-GB" dirty="0"/>
              <a:t>They </a:t>
            </a:r>
            <a:r>
              <a:rPr lang="en-GB" i="1" u="sng" dirty="0"/>
              <a:t>want to have a child</a:t>
            </a:r>
            <a:r>
              <a:rPr lang="en-GB" dirty="0"/>
              <a:t>, and</a:t>
            </a:r>
          </a:p>
          <a:p>
            <a:pPr>
              <a:lnSpc>
                <a:spcPct val="120000"/>
              </a:lnSpc>
            </a:pPr>
            <a:r>
              <a:rPr lang="en-GB" dirty="0"/>
              <a:t>they want the child they have to be </a:t>
            </a:r>
            <a:r>
              <a:rPr lang="en-GB" i="1" u="sng" dirty="0"/>
              <a:t>genetically related to them </a:t>
            </a:r>
            <a:r>
              <a:rPr lang="en-GB" dirty="0"/>
              <a:t>(otherwise the pre-established likelihood of the child having a pre-identified genetic condition disappears or, at least, changes), and</a:t>
            </a:r>
          </a:p>
          <a:p>
            <a:pPr>
              <a:lnSpc>
                <a:spcPct val="120000"/>
              </a:lnSpc>
            </a:pPr>
            <a:r>
              <a:rPr lang="en-GB" dirty="0"/>
              <a:t>they want the child they have </a:t>
            </a:r>
            <a:r>
              <a:rPr lang="en-GB" i="1" u="sng" dirty="0"/>
              <a:t>not to have a specified condition </a:t>
            </a:r>
            <a:r>
              <a:rPr lang="en-GB" dirty="0"/>
              <a:t>that there is a supposed likelihood that that child will have (which means, at the genetic level, they want the child to have one kind of genetic variant rather than another), and/or</a:t>
            </a:r>
          </a:p>
          <a:p>
            <a:pPr>
              <a:lnSpc>
                <a:spcPct val="120000"/>
              </a:lnSpc>
            </a:pPr>
            <a:r>
              <a:rPr lang="en-GB" dirty="0"/>
              <a:t>they want the child they have </a:t>
            </a:r>
            <a:r>
              <a:rPr lang="en-GB" i="1" u="sng" dirty="0"/>
              <a:t>to have a specified characteristic </a:t>
            </a:r>
            <a:r>
              <a:rPr lang="en-GB" dirty="0"/>
              <a:t>that there is a supposed likelihood that that child will </a:t>
            </a:r>
            <a:r>
              <a:rPr lang="en-GB" i="1" dirty="0"/>
              <a:t>not</a:t>
            </a:r>
            <a:r>
              <a:rPr lang="en-GB" dirty="0"/>
              <a:t> have (or, again, they want the child to have one kind of genetic variant rather than another).</a:t>
            </a:r>
          </a:p>
          <a:p>
            <a:pPr marL="0" indent="0">
              <a:lnSpc>
                <a:spcPct val="120000"/>
              </a:lnSpc>
              <a:buNone/>
            </a:pPr>
            <a:r>
              <a:rPr lang="en-GB" dirty="0"/>
              <a:t>i.e. they don’t want </a:t>
            </a:r>
            <a:r>
              <a:rPr lang="en-GB" i="1" dirty="0"/>
              <a:t>these</a:t>
            </a:r>
            <a:r>
              <a:rPr lang="en-GB" dirty="0"/>
              <a:t> children they want </a:t>
            </a:r>
            <a:r>
              <a:rPr lang="en-GB" i="1" dirty="0"/>
              <a:t>those </a:t>
            </a:r>
            <a:r>
              <a:rPr lang="en-GB" dirty="0"/>
              <a:t>children – </a:t>
            </a:r>
            <a:r>
              <a:rPr lang="en-GB" dirty="0" smtClean="0"/>
              <a:t>though the motivation may be imponderable the decision </a:t>
            </a:r>
            <a:r>
              <a:rPr lang="en-GB" dirty="0"/>
              <a:t>about how to achieve that outcome involves deliberate agency. </a:t>
            </a:r>
          </a:p>
          <a:p>
            <a:pPr>
              <a:lnSpc>
                <a:spcPct val="120000"/>
              </a:lnSpc>
            </a:pPr>
            <a:endParaRPr lang="en-GB" dirty="0"/>
          </a:p>
        </p:txBody>
      </p:sp>
    </p:spTree>
    <p:extLst>
      <p:ext uri="{BB962C8B-B14F-4D97-AF65-F5344CB8AC3E}">
        <p14:creationId xmlns:p14="http://schemas.microsoft.com/office/powerpoint/2010/main" val="955056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6125"/>
            <a:ext cx="10515600" cy="1325563"/>
          </a:xfrm>
        </p:spPr>
        <p:txBody>
          <a:bodyPr/>
          <a:lstStyle/>
          <a:p>
            <a:r>
              <a:rPr lang="en-GB" dirty="0"/>
              <a:t>The epistemic </a:t>
            </a:r>
            <a:r>
              <a:rPr lang="en-GB" dirty="0" smtClean="0"/>
              <a:t>position</a:t>
            </a:r>
            <a:endParaRPr lang="en-GB" dirty="0"/>
          </a:p>
        </p:txBody>
      </p:sp>
      <p:sp>
        <p:nvSpPr>
          <p:cNvPr id="3" name="Content Placeholder 2"/>
          <p:cNvSpPr>
            <a:spLocks noGrp="1"/>
          </p:cNvSpPr>
          <p:nvPr>
            <p:ph idx="1"/>
          </p:nvPr>
        </p:nvSpPr>
        <p:spPr>
          <a:xfrm>
            <a:off x="838200" y="3683000"/>
            <a:ext cx="10515600" cy="2493962"/>
          </a:xfrm>
        </p:spPr>
        <p:txBody>
          <a:bodyPr>
            <a:normAutofit fontScale="77500" lnSpcReduction="20000"/>
          </a:bodyPr>
          <a:lstStyle/>
          <a:p>
            <a:pPr marL="0" indent="0">
              <a:lnSpc>
                <a:spcPct val="120000"/>
              </a:lnSpc>
              <a:buNone/>
            </a:pPr>
            <a:r>
              <a:rPr lang="en-GB" dirty="0"/>
              <a:t>As a result of expanding genetic testing, genome sequencing and genomics research there is increasing: </a:t>
            </a:r>
          </a:p>
          <a:p>
            <a:pPr>
              <a:lnSpc>
                <a:spcPct val="120000"/>
              </a:lnSpc>
            </a:pPr>
            <a:r>
              <a:rPr lang="en-GB" dirty="0"/>
              <a:t>understanding of the role and functioning of the </a:t>
            </a:r>
            <a:r>
              <a:rPr lang="en-GB" dirty="0" smtClean="0"/>
              <a:t>genome </a:t>
            </a:r>
            <a:r>
              <a:rPr lang="en-GB" dirty="0"/>
              <a:t>in </a:t>
            </a:r>
            <a:r>
              <a:rPr lang="en-GB" dirty="0" smtClean="0"/>
              <a:t>humans, </a:t>
            </a:r>
            <a:r>
              <a:rPr lang="en-GB" dirty="0"/>
              <a:t>and </a:t>
            </a:r>
          </a:p>
          <a:p>
            <a:pPr>
              <a:lnSpc>
                <a:spcPct val="120000"/>
              </a:lnSpc>
            </a:pPr>
            <a:r>
              <a:rPr lang="en-GB" dirty="0"/>
              <a:t>information about their </a:t>
            </a:r>
            <a:r>
              <a:rPr lang="en-GB" dirty="0" smtClean="0"/>
              <a:t>genotype accessible </a:t>
            </a:r>
            <a:r>
              <a:rPr lang="en-GB" dirty="0"/>
              <a:t>to </a:t>
            </a:r>
            <a:r>
              <a:rPr lang="en-GB" dirty="0" smtClean="0"/>
              <a:t>individuals</a:t>
            </a:r>
            <a:endParaRPr lang="en-GB" dirty="0"/>
          </a:p>
          <a:p>
            <a:pPr marL="0" indent="0">
              <a:lnSpc>
                <a:spcPct val="120000"/>
              </a:lnSpc>
              <a:buNone/>
            </a:pPr>
            <a:r>
              <a:rPr lang="en-GB" dirty="0"/>
              <a:t>Prospective parents increasingly face reproductive decisions equipped with genetic information </a:t>
            </a:r>
            <a:r>
              <a:rPr lang="en-GB" dirty="0" smtClean="0"/>
              <a:t>that has practical significance in a given context of action</a:t>
            </a:r>
            <a:endParaRPr lang="en-GB" dirty="0"/>
          </a:p>
          <a:p>
            <a:pPr>
              <a:lnSpc>
                <a:spcPct val="120000"/>
              </a:lnSpc>
            </a:pPr>
            <a:endParaRPr lang="en-GB" dirty="0"/>
          </a:p>
        </p:txBody>
      </p:sp>
    </p:spTree>
    <p:extLst>
      <p:ext uri="{BB962C8B-B14F-4D97-AF65-F5344CB8AC3E}">
        <p14:creationId xmlns:p14="http://schemas.microsoft.com/office/powerpoint/2010/main" val="526150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6125"/>
            <a:ext cx="10515600" cy="1325563"/>
          </a:xfrm>
        </p:spPr>
        <p:txBody>
          <a:bodyPr/>
          <a:lstStyle/>
          <a:p>
            <a:r>
              <a:rPr lang="en-GB" dirty="0" smtClean="0"/>
              <a:t>What are heritable genome editing interventions?</a:t>
            </a:r>
            <a:endParaRPr lang="en-GB" dirty="0"/>
          </a:p>
        </p:txBody>
      </p:sp>
      <p:pic>
        <p:nvPicPr>
          <p:cNvPr id="4" name="Picture 3"/>
          <p:cNvPicPr>
            <a:picLocks noChangeAspect="1"/>
          </p:cNvPicPr>
          <p:nvPr/>
        </p:nvPicPr>
        <p:blipFill>
          <a:blip r:embed="rId3"/>
          <a:stretch>
            <a:fillRect/>
          </a:stretch>
        </p:blipFill>
        <p:spPr>
          <a:xfrm>
            <a:off x="9183688" y="3131505"/>
            <a:ext cx="2615411" cy="3596952"/>
          </a:xfrm>
          <a:prstGeom prst="rect">
            <a:avLst/>
          </a:prstGeom>
          <a:effectLst>
            <a:outerShdw blurRad="50800" dist="38100" dir="2700000" algn="tl" rotWithShape="0">
              <a:prstClr val="black">
                <a:alpha val="40000"/>
              </a:prstClr>
            </a:outerShdw>
          </a:effectLst>
        </p:spPr>
      </p:pic>
      <p:grpSp>
        <p:nvGrpSpPr>
          <p:cNvPr id="11" name="Group 10"/>
          <p:cNvGrpSpPr/>
          <p:nvPr/>
        </p:nvGrpSpPr>
        <p:grpSpPr>
          <a:xfrm>
            <a:off x="305751" y="3131505"/>
            <a:ext cx="8432637" cy="3596952"/>
            <a:chOff x="752792" y="3131505"/>
            <a:chExt cx="7988258" cy="3299775"/>
          </a:xfrm>
        </p:grpSpPr>
        <p:pic>
          <p:nvPicPr>
            <p:cNvPr id="6" name="Picture 5"/>
            <p:cNvPicPr>
              <a:picLocks noChangeAspect="1"/>
            </p:cNvPicPr>
            <p:nvPr/>
          </p:nvPicPr>
          <p:blipFill>
            <a:blip r:embed="rId4"/>
            <a:stretch>
              <a:fillRect/>
            </a:stretch>
          </p:blipFill>
          <p:spPr>
            <a:xfrm>
              <a:off x="752792" y="3131505"/>
              <a:ext cx="7988258" cy="3299775"/>
            </a:xfrm>
            <a:prstGeom prst="rect">
              <a:avLst/>
            </a:prstGeom>
          </p:spPr>
        </p:pic>
        <p:sp>
          <p:nvSpPr>
            <p:cNvPr id="8" name="Rectangle 7"/>
            <p:cNvSpPr/>
            <p:nvPr/>
          </p:nvSpPr>
          <p:spPr>
            <a:xfrm>
              <a:off x="5618480" y="3759200"/>
              <a:ext cx="3017520" cy="2235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00480" y="4592320"/>
              <a:ext cx="1595120" cy="19304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300480" y="3982720"/>
              <a:ext cx="7335520" cy="62992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082432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sociotechnical context</a:t>
            </a:r>
            <a:endParaRPr lang="en-GB" dirty="0"/>
          </a:p>
        </p:txBody>
      </p:sp>
      <p:sp>
        <p:nvSpPr>
          <p:cNvPr id="5" name="Content Placeholder 2"/>
          <p:cNvSpPr>
            <a:spLocks noGrp="1"/>
          </p:cNvSpPr>
          <p:nvPr>
            <p:ph idx="1"/>
          </p:nvPr>
        </p:nvSpPr>
        <p:spPr>
          <a:xfrm>
            <a:off x="838200" y="3378199"/>
            <a:ext cx="10515600" cy="3479801"/>
          </a:xfrm>
        </p:spPr>
        <p:txBody>
          <a:bodyPr>
            <a:normAutofit fontScale="77500" lnSpcReduction="20000"/>
          </a:bodyPr>
          <a:lstStyle/>
          <a:p>
            <a:pPr marL="0" indent="0">
              <a:buNone/>
            </a:pPr>
            <a:r>
              <a:rPr lang="en-GB" sz="2000" dirty="0"/>
              <a:t>Given access to certain </a:t>
            </a:r>
            <a:r>
              <a:rPr lang="en-GB" sz="2000" dirty="0" smtClean="0"/>
              <a:t>genomic knowledge and genotype information</a:t>
            </a:r>
            <a:r>
              <a:rPr lang="en-GB" sz="2000" dirty="0"/>
              <a:t>, prospective parents can </a:t>
            </a:r>
            <a:r>
              <a:rPr lang="en-GB" sz="2000" dirty="0" smtClean="0"/>
              <a:t>potentially decide</a:t>
            </a:r>
            <a:endParaRPr lang="en-GB" sz="2000" dirty="0"/>
          </a:p>
          <a:p>
            <a:r>
              <a:rPr lang="en-GB" sz="2000" dirty="0"/>
              <a:t>to refuse the information (although, in the context in which the information would be available this is, nevertheless, a moral choice) or</a:t>
            </a:r>
          </a:p>
          <a:p>
            <a:r>
              <a:rPr lang="en-GB" sz="2000" dirty="0"/>
              <a:t>to act on the information; there are many options available, including:</a:t>
            </a:r>
          </a:p>
          <a:p>
            <a:pPr lvl="1"/>
            <a:r>
              <a:rPr lang="en-GB" sz="2000" dirty="0"/>
              <a:t>not having a child, or</a:t>
            </a:r>
          </a:p>
          <a:p>
            <a:pPr lvl="1"/>
            <a:r>
              <a:rPr lang="en-GB" sz="2000" dirty="0"/>
              <a:t>having a child who is:</a:t>
            </a:r>
          </a:p>
          <a:p>
            <a:pPr lvl="2"/>
            <a:r>
              <a:rPr lang="en-GB" dirty="0"/>
              <a:t>not genetically-related, through: </a:t>
            </a:r>
          </a:p>
          <a:p>
            <a:pPr lvl="3"/>
            <a:r>
              <a:rPr lang="en-GB" sz="2000" dirty="0"/>
              <a:t>adoption, or </a:t>
            </a:r>
          </a:p>
          <a:p>
            <a:pPr lvl="3"/>
            <a:r>
              <a:rPr lang="en-GB" sz="2000" dirty="0"/>
              <a:t>gamete donation (intra familial, extra familial), or</a:t>
            </a:r>
          </a:p>
          <a:p>
            <a:pPr lvl="2"/>
            <a:r>
              <a:rPr lang="en-GB" dirty="0"/>
              <a:t>genetically-related, through:</a:t>
            </a:r>
          </a:p>
          <a:p>
            <a:pPr lvl="3"/>
            <a:r>
              <a:rPr lang="en-GB" sz="2000" dirty="0"/>
              <a:t>selective methods, such as:</a:t>
            </a:r>
          </a:p>
          <a:p>
            <a:pPr lvl="4"/>
            <a:r>
              <a:rPr lang="en-GB" sz="2000" dirty="0"/>
              <a:t>prenatal (PND/</a:t>
            </a:r>
            <a:r>
              <a:rPr lang="en-GB" sz="2000" dirty="0" err="1"/>
              <a:t>ToP</a:t>
            </a:r>
            <a:r>
              <a:rPr lang="en-GB" sz="2000" dirty="0"/>
              <a:t>) or </a:t>
            </a:r>
          </a:p>
          <a:p>
            <a:pPr lvl="4"/>
            <a:r>
              <a:rPr lang="en-GB" sz="2000" dirty="0"/>
              <a:t>preimplantation (PGD), or </a:t>
            </a:r>
          </a:p>
          <a:p>
            <a:pPr lvl="3"/>
            <a:r>
              <a:rPr lang="en-GB" sz="2000" i="1" dirty="0"/>
              <a:t>editing methods (HDR, base editing, epigenome editing)</a:t>
            </a:r>
          </a:p>
          <a:p>
            <a:endParaRPr lang="en-GB" dirty="0"/>
          </a:p>
        </p:txBody>
      </p:sp>
      <p:grpSp>
        <p:nvGrpSpPr>
          <p:cNvPr id="9" name="Group 8"/>
          <p:cNvGrpSpPr/>
          <p:nvPr/>
        </p:nvGrpSpPr>
        <p:grpSpPr>
          <a:xfrm>
            <a:off x="7150100" y="4348162"/>
            <a:ext cx="4133850" cy="2047874"/>
            <a:chOff x="7150100" y="4348162"/>
            <a:chExt cx="4133850" cy="2047874"/>
          </a:xfrm>
        </p:grpSpPr>
        <p:sp>
          <p:nvSpPr>
            <p:cNvPr id="6" name="Content Placeholder 2"/>
            <p:cNvSpPr txBox="1">
              <a:spLocks/>
            </p:cNvSpPr>
            <p:nvPr/>
          </p:nvSpPr>
          <p:spPr>
            <a:xfrm>
              <a:off x="7680324" y="4781549"/>
              <a:ext cx="3473451" cy="16144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A5363"/>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A5363"/>
                  </a:solidFill>
                  <a:latin typeface="+mj-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A5363"/>
                  </a:solidFill>
                  <a:latin typeface="+mj-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A5363"/>
                  </a:solidFill>
                  <a:latin typeface="+mj-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A5363"/>
                  </a:solidFill>
                  <a:latin typeface="+mj-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i="1" dirty="0"/>
                <a:t>Methods other than genome editing could result in a genetically related child while </a:t>
              </a:r>
              <a:r>
                <a:rPr lang="en-GB" sz="1400" i="1" dirty="0" smtClean="0"/>
                <a:t>excluding/including </a:t>
              </a:r>
              <a:r>
                <a:rPr lang="en-GB" sz="1400" i="1" dirty="0"/>
                <a:t>a heritable genetic trait in all but a very small number of cases. </a:t>
              </a:r>
              <a:endParaRPr lang="en-GB" sz="1400" i="1" dirty="0" smtClean="0"/>
            </a:p>
            <a:p>
              <a:pPr marL="0" indent="0">
                <a:buNone/>
              </a:pPr>
              <a:r>
                <a:rPr lang="en-GB" sz="1400" i="1" dirty="0" smtClean="0"/>
                <a:t> That’s not </a:t>
              </a:r>
              <a:r>
                <a:rPr lang="en-GB" sz="1400" i="1" dirty="0"/>
                <a:t>really the point, however</a:t>
              </a:r>
              <a:r>
                <a:rPr lang="en-GB" sz="1400" i="1" dirty="0" smtClean="0"/>
                <a:t>...</a:t>
              </a:r>
              <a:endParaRPr lang="en-GB" sz="1400" i="1" dirty="0"/>
            </a:p>
          </p:txBody>
        </p:sp>
        <p:sp>
          <p:nvSpPr>
            <p:cNvPr id="7" name="Cloud 6"/>
            <p:cNvSpPr/>
            <p:nvPr/>
          </p:nvSpPr>
          <p:spPr>
            <a:xfrm>
              <a:off x="7150100" y="4348162"/>
              <a:ext cx="4133850" cy="2047874"/>
            </a:xfrm>
            <a:prstGeom prst="cloud">
              <a:avLst/>
            </a:prstGeom>
            <a:no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18337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a:t>
            </a:r>
            <a:endParaRPr lang="en-GB" dirty="0"/>
          </a:p>
        </p:txBody>
      </p:sp>
      <p:sp>
        <p:nvSpPr>
          <p:cNvPr id="3" name="Content Placeholder 2"/>
          <p:cNvSpPr>
            <a:spLocks noGrp="1"/>
          </p:cNvSpPr>
          <p:nvPr>
            <p:ph idx="1"/>
          </p:nvPr>
        </p:nvSpPr>
        <p:spPr>
          <a:xfrm>
            <a:off x="838200" y="3367688"/>
            <a:ext cx="10515600" cy="3179209"/>
          </a:xfrm>
        </p:spPr>
        <p:txBody>
          <a:bodyPr>
            <a:normAutofit lnSpcReduction="10000"/>
          </a:bodyPr>
          <a:lstStyle/>
          <a:p>
            <a:pPr marL="0" indent="0">
              <a:buNone/>
            </a:pPr>
            <a:r>
              <a:rPr lang="en-US" sz="2600" dirty="0" smtClean="0"/>
              <a:t>People approach reproduction in </a:t>
            </a:r>
          </a:p>
          <a:p>
            <a:r>
              <a:rPr lang="en-US" sz="2600" dirty="0" smtClean="0"/>
              <a:t>novel </a:t>
            </a:r>
            <a:r>
              <a:rPr lang="en-US" sz="2600" i="1" dirty="0" smtClean="0"/>
              <a:t>epistemic position </a:t>
            </a:r>
            <a:r>
              <a:rPr lang="en-US" sz="2600" dirty="0" smtClean="0"/>
              <a:t>(genomic research, genetic testing)</a:t>
            </a:r>
          </a:p>
          <a:p>
            <a:r>
              <a:rPr lang="en-US" sz="2600" dirty="0" smtClean="0"/>
              <a:t>novel </a:t>
            </a:r>
            <a:r>
              <a:rPr lang="en-US" sz="2600" i="1" dirty="0" err="1" smtClean="0"/>
              <a:t>technoscientific</a:t>
            </a:r>
            <a:r>
              <a:rPr lang="en-US" sz="2600" i="1" dirty="0" smtClean="0"/>
              <a:t> conditions </a:t>
            </a:r>
            <a:r>
              <a:rPr lang="en-US" sz="2600" dirty="0" smtClean="0"/>
              <a:t>(ARTs, </a:t>
            </a:r>
            <a:r>
              <a:rPr lang="en-US" sz="2600" dirty="0" err="1" smtClean="0"/>
              <a:t>reprogenetics</a:t>
            </a:r>
            <a:r>
              <a:rPr lang="en-US" sz="2600" dirty="0" smtClean="0"/>
              <a:t>, GE?)</a:t>
            </a:r>
          </a:p>
          <a:p>
            <a:pPr marL="0" indent="0">
              <a:buNone/>
            </a:pPr>
            <a:r>
              <a:rPr lang="en-GB" sz="2400" dirty="0"/>
              <a:t>Technological perspective</a:t>
            </a:r>
          </a:p>
          <a:p>
            <a:r>
              <a:rPr lang="en-GB" sz="2400" dirty="0"/>
              <a:t>dynamic relationship between technology and norms</a:t>
            </a:r>
          </a:p>
          <a:p>
            <a:r>
              <a:rPr lang="en-GB" sz="2400" i="1" dirty="0"/>
              <a:t>what role for moral agency?</a:t>
            </a:r>
          </a:p>
          <a:p>
            <a:r>
              <a:rPr lang="en-GB" sz="2400" i="1" dirty="0"/>
              <a:t>what next</a:t>
            </a:r>
            <a:r>
              <a:rPr lang="en-GB" sz="2400" dirty="0"/>
              <a:t>?  </a:t>
            </a:r>
          </a:p>
        </p:txBody>
      </p:sp>
      <p:pic>
        <p:nvPicPr>
          <p:cNvPr id="6" name="Picture 5"/>
          <p:cNvPicPr>
            <a:picLocks noChangeAspect="1"/>
          </p:cNvPicPr>
          <p:nvPr/>
        </p:nvPicPr>
        <p:blipFill>
          <a:blip r:embed="rId3"/>
          <a:stretch>
            <a:fillRect/>
          </a:stretch>
        </p:blipFill>
        <p:spPr>
          <a:xfrm>
            <a:off x="9837683" y="2165985"/>
            <a:ext cx="2044437" cy="1649896"/>
          </a:xfrm>
          <a:prstGeom prst="rect">
            <a:avLst/>
          </a:prstGeom>
          <a:effectLst>
            <a:softEdge rad="63500"/>
          </a:effectLst>
        </p:spPr>
      </p:pic>
      <p:pic>
        <p:nvPicPr>
          <p:cNvPr id="10" name="Picture 9"/>
          <p:cNvPicPr>
            <a:picLocks noChangeAspect="1"/>
          </p:cNvPicPr>
          <p:nvPr/>
        </p:nvPicPr>
        <p:blipFill>
          <a:blip r:embed="rId4"/>
          <a:stretch>
            <a:fillRect/>
          </a:stretch>
        </p:blipFill>
        <p:spPr>
          <a:xfrm>
            <a:off x="9837682" y="3370192"/>
            <a:ext cx="2044437" cy="3266205"/>
          </a:xfrm>
          <a:prstGeom prst="rect">
            <a:avLst/>
          </a:prstGeom>
          <a:effectLst>
            <a:softEdge rad="63500"/>
          </a:effectLst>
        </p:spPr>
      </p:pic>
      <p:pic>
        <p:nvPicPr>
          <p:cNvPr id="11" name="Picture 10"/>
          <p:cNvPicPr>
            <a:picLocks noChangeAspect="1"/>
          </p:cNvPicPr>
          <p:nvPr/>
        </p:nvPicPr>
        <p:blipFill>
          <a:blip r:embed="rId3"/>
          <a:stretch>
            <a:fillRect/>
          </a:stretch>
        </p:blipFill>
        <p:spPr>
          <a:xfrm>
            <a:off x="-2787707" y="1288012"/>
            <a:ext cx="2432515" cy="1963082"/>
          </a:xfrm>
          <a:prstGeom prst="rect">
            <a:avLst/>
          </a:prstGeom>
          <a:effectLst>
            <a:softEdge rad="63500"/>
          </a:effectLst>
        </p:spPr>
      </p:pic>
      <p:pic>
        <p:nvPicPr>
          <p:cNvPr id="12" name="Picture 11"/>
          <p:cNvPicPr>
            <a:picLocks noChangeAspect="1"/>
          </p:cNvPicPr>
          <p:nvPr/>
        </p:nvPicPr>
        <p:blipFill>
          <a:blip r:embed="rId5">
            <a:extLst>
              <a:ext uri="{BEBA8EAE-BF5A-486C-A8C5-ECC9F3942E4B}">
                <a14:imgProps xmlns:a14="http://schemas.microsoft.com/office/drawing/2010/main">
                  <a14:imgLayer r:embed="rId6">
                    <a14:imgEffect>
                      <a14:artisticGlass/>
                    </a14:imgEffect>
                  </a14:imgLayer>
                </a14:imgProps>
              </a:ext>
            </a:extLst>
          </a:blip>
          <a:stretch>
            <a:fillRect/>
          </a:stretch>
        </p:blipFill>
        <p:spPr>
          <a:xfrm>
            <a:off x="-2787707" y="2796650"/>
            <a:ext cx="2432515" cy="3886200"/>
          </a:xfrm>
          <a:prstGeom prst="rect">
            <a:avLst/>
          </a:prstGeom>
          <a:effectLst>
            <a:softEdge rad="63500"/>
          </a:effectLst>
        </p:spPr>
      </p:pic>
    </p:spTree>
    <p:extLst>
      <p:ext uri="{BB962C8B-B14F-4D97-AF65-F5344CB8AC3E}">
        <p14:creationId xmlns:p14="http://schemas.microsoft.com/office/powerpoint/2010/main" val="24624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Context and questions</a:t>
            </a:r>
          </a:p>
        </p:txBody>
      </p:sp>
      <p:sp>
        <p:nvSpPr>
          <p:cNvPr id="3" name="Content Placeholder 2"/>
          <p:cNvSpPr>
            <a:spLocks noGrp="1"/>
          </p:cNvSpPr>
          <p:nvPr>
            <p:ph idx="1"/>
          </p:nvPr>
        </p:nvSpPr>
        <p:spPr/>
        <p:txBody>
          <a:bodyPr>
            <a:noAutofit/>
          </a:bodyPr>
          <a:lstStyle/>
          <a:p>
            <a:pPr marL="0" indent="0">
              <a:buNone/>
            </a:pPr>
            <a:r>
              <a:rPr lang="en-GB" sz="1600" dirty="0"/>
              <a:t>So, there are two major considerations: </a:t>
            </a:r>
          </a:p>
          <a:p>
            <a:r>
              <a:rPr lang="en-GB" sz="1600" dirty="0"/>
              <a:t>the epistemic position from which people confront complex reproductive decisions, and </a:t>
            </a:r>
          </a:p>
          <a:p>
            <a:r>
              <a:rPr lang="en-GB" sz="1600" dirty="0"/>
              <a:t>the sociotechnical context in which they do so, which defines the options they have for exercising their agency. </a:t>
            </a:r>
          </a:p>
          <a:p>
            <a:pPr marL="0" indent="0">
              <a:buNone/>
            </a:pPr>
            <a:r>
              <a:rPr lang="en-GB" sz="1600" dirty="0"/>
              <a:t>In theory, people are responsible for their </a:t>
            </a:r>
            <a:r>
              <a:rPr lang="en-GB" sz="1600" i="1" dirty="0"/>
              <a:t>decisions</a:t>
            </a:r>
            <a:r>
              <a:rPr lang="en-GB" sz="1600" dirty="0"/>
              <a:t> but…</a:t>
            </a:r>
          </a:p>
          <a:p>
            <a:pPr marL="0" indent="0">
              <a:buNone/>
              <a:tabLst>
                <a:tab pos="4662488" algn="l"/>
              </a:tabLst>
            </a:pPr>
            <a:r>
              <a:rPr lang="en-GB" sz="1600" dirty="0" smtClean="0"/>
              <a:t>	… </a:t>
            </a:r>
            <a:r>
              <a:rPr lang="en-GB" sz="1600" dirty="0"/>
              <a:t>society is responsible for their </a:t>
            </a:r>
            <a:r>
              <a:rPr lang="en-GB" sz="1600" i="1" dirty="0"/>
              <a:t>options</a:t>
            </a:r>
            <a:r>
              <a:rPr lang="en-GB" sz="1600" dirty="0"/>
              <a:t>.</a:t>
            </a:r>
          </a:p>
          <a:p>
            <a:pPr marL="0" indent="0">
              <a:buNone/>
            </a:pPr>
            <a:r>
              <a:rPr lang="en-GB" sz="1600" dirty="0"/>
              <a:t>The epistemic position (new knowledge) and the sociotechnical context (new powers of agency) create new conditions of </a:t>
            </a:r>
            <a:r>
              <a:rPr lang="en-GB" sz="1600" i="1" u="sng" dirty="0"/>
              <a:t>responsibility</a:t>
            </a:r>
            <a:r>
              <a:rPr lang="en-GB" sz="1600" dirty="0"/>
              <a:t> for individuals and for society</a:t>
            </a:r>
          </a:p>
          <a:p>
            <a:r>
              <a:rPr lang="en-GB" sz="1600" dirty="0"/>
              <a:t>How should we think about the relationship between these interests and responsibilities?  In what circumstances, in what ways and to what extent should people be permitted, enabled and assisted to pursue their goals? </a:t>
            </a:r>
          </a:p>
          <a:p>
            <a:r>
              <a:rPr lang="en-GB" sz="1600" dirty="0"/>
              <a:t>If the technology proves safe and effective, what further uses might we find for it?  How should we shape the future innovation, diffusion and application of heritable genome editing technologies to secure the sort of society we want? </a:t>
            </a:r>
          </a:p>
          <a:p>
            <a:endParaRPr lang="en-GB" sz="1600" dirty="0"/>
          </a:p>
        </p:txBody>
      </p:sp>
    </p:spTree>
    <p:extLst>
      <p:ext uri="{BB962C8B-B14F-4D97-AF65-F5344CB8AC3E}">
        <p14:creationId xmlns:p14="http://schemas.microsoft.com/office/powerpoint/2010/main" val="3279448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Relating responsibilities</a:t>
            </a:r>
            <a:endParaRPr lang="en-GB" dirty="0"/>
          </a:p>
        </p:txBody>
      </p:sp>
      <p:sp>
        <p:nvSpPr>
          <p:cNvPr id="4" name="TextBox 3"/>
          <p:cNvSpPr txBox="1"/>
          <p:nvPr/>
        </p:nvSpPr>
        <p:spPr>
          <a:xfrm>
            <a:off x="3863768" y="5980211"/>
            <a:ext cx="1266371" cy="489878"/>
          </a:xfrm>
          <a:prstGeom prst="rect">
            <a:avLst/>
          </a:prstGeom>
          <a:noFill/>
        </p:spPr>
        <p:txBody>
          <a:bodyPr wrap="square" rtlCol="0">
            <a:spAutoFit/>
          </a:bodyPr>
          <a:lstStyle/>
          <a:p>
            <a:pPr algn="r">
              <a:lnSpc>
                <a:spcPts val="1500"/>
              </a:lnSpc>
            </a:pPr>
            <a:r>
              <a:rPr lang="en-GB" dirty="0" smtClean="0">
                <a:solidFill>
                  <a:srgbClr val="1A5363"/>
                </a:solidFill>
                <a:latin typeface="+mj-lt"/>
              </a:rPr>
              <a:t>Prospective parents</a:t>
            </a:r>
            <a:endParaRPr lang="en-GB" dirty="0">
              <a:solidFill>
                <a:srgbClr val="1A5363"/>
              </a:solidFill>
              <a:latin typeface="+mj-lt"/>
            </a:endParaRPr>
          </a:p>
        </p:txBody>
      </p:sp>
      <p:sp>
        <p:nvSpPr>
          <p:cNvPr id="5" name="TextBox 4"/>
          <p:cNvSpPr txBox="1"/>
          <p:nvPr/>
        </p:nvSpPr>
        <p:spPr>
          <a:xfrm>
            <a:off x="6859990" y="5984661"/>
            <a:ext cx="1099457" cy="369332"/>
          </a:xfrm>
          <a:prstGeom prst="rect">
            <a:avLst/>
          </a:prstGeom>
          <a:noFill/>
        </p:spPr>
        <p:txBody>
          <a:bodyPr wrap="square" rtlCol="0">
            <a:spAutoFit/>
          </a:bodyPr>
          <a:lstStyle/>
          <a:p>
            <a:r>
              <a:rPr lang="en-GB" dirty="0" smtClean="0">
                <a:solidFill>
                  <a:srgbClr val="1A5363"/>
                </a:solidFill>
                <a:latin typeface="+mj-lt"/>
              </a:rPr>
              <a:t>Offspring</a:t>
            </a:r>
            <a:endParaRPr lang="en-GB" dirty="0">
              <a:solidFill>
                <a:srgbClr val="1A5363"/>
              </a:solidFill>
              <a:latin typeface="+mj-lt"/>
            </a:endParaRPr>
          </a:p>
        </p:txBody>
      </p:sp>
      <p:grpSp>
        <p:nvGrpSpPr>
          <p:cNvPr id="6" name="Group 5"/>
          <p:cNvGrpSpPr/>
          <p:nvPr/>
        </p:nvGrpSpPr>
        <p:grpSpPr>
          <a:xfrm>
            <a:off x="5437566" y="5895920"/>
            <a:ext cx="1334979" cy="574169"/>
            <a:chOff x="7670559" y="5155077"/>
            <a:chExt cx="1334979" cy="512658"/>
          </a:xfrm>
        </p:grpSpPr>
        <p:sp>
          <p:nvSpPr>
            <p:cNvPr id="7" name="Striped Right Arrow 6"/>
            <p:cNvSpPr/>
            <p:nvPr/>
          </p:nvSpPr>
          <p:spPr>
            <a:xfrm>
              <a:off x="8346918"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sp>
          <p:nvSpPr>
            <p:cNvPr id="8" name="Striped Right Arrow 7"/>
            <p:cNvSpPr/>
            <p:nvPr/>
          </p:nvSpPr>
          <p:spPr>
            <a:xfrm flipH="1">
              <a:off x="7670559"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grpSp>
      <p:grpSp>
        <p:nvGrpSpPr>
          <p:cNvPr id="9" name="Group 8"/>
          <p:cNvGrpSpPr/>
          <p:nvPr/>
        </p:nvGrpSpPr>
        <p:grpSpPr>
          <a:xfrm>
            <a:off x="5437566" y="4888844"/>
            <a:ext cx="1334979" cy="1581245"/>
            <a:chOff x="4792303" y="4909162"/>
            <a:chExt cx="1334979" cy="1581245"/>
          </a:xfrm>
        </p:grpSpPr>
        <p:sp>
          <p:nvSpPr>
            <p:cNvPr id="10" name="TextBox 9"/>
            <p:cNvSpPr txBox="1"/>
            <p:nvPr/>
          </p:nvSpPr>
          <p:spPr>
            <a:xfrm>
              <a:off x="5066092" y="4909162"/>
              <a:ext cx="787400" cy="369332"/>
            </a:xfrm>
            <a:prstGeom prst="rect">
              <a:avLst/>
            </a:prstGeom>
            <a:noFill/>
          </p:spPr>
          <p:txBody>
            <a:bodyPr wrap="square" rtlCol="0">
              <a:spAutoFit/>
            </a:bodyPr>
            <a:lstStyle/>
            <a:p>
              <a:pPr algn="ctr"/>
              <a:r>
                <a:rPr lang="en-GB" dirty="0" smtClean="0">
                  <a:solidFill>
                    <a:srgbClr val="1A5363"/>
                  </a:solidFill>
                  <a:latin typeface="+mj-lt"/>
                </a:rPr>
                <a:t>Family</a:t>
              </a:r>
              <a:endParaRPr lang="en-GB" dirty="0">
                <a:solidFill>
                  <a:srgbClr val="1A5363"/>
                </a:solidFill>
                <a:latin typeface="+mj-lt"/>
              </a:endParaRPr>
            </a:p>
          </p:txBody>
        </p:sp>
        <p:sp>
          <p:nvSpPr>
            <p:cNvPr id="11" name="Up Arrow Callout 10"/>
            <p:cNvSpPr/>
            <p:nvPr/>
          </p:nvSpPr>
          <p:spPr>
            <a:xfrm>
              <a:off x="4792303" y="5392578"/>
              <a:ext cx="1334979" cy="1097829"/>
            </a:xfrm>
            <a:prstGeom prst="upArrowCallout">
              <a:avLst>
                <a:gd name="adj1" fmla="val 32361"/>
                <a:gd name="adj2" fmla="val 52292"/>
                <a:gd name="adj3" fmla="val 37452"/>
                <a:gd name="adj4" fmla="val 52672"/>
              </a:avLst>
            </a:prstGeom>
            <a:solidFill>
              <a:srgbClr val="C5D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1400" dirty="0" smtClean="0">
                  <a:solidFill>
                    <a:srgbClr val="1A5363"/>
                  </a:solidFill>
                  <a:latin typeface="+mj-lt"/>
                </a:rPr>
                <a:t>welfare of the future person</a:t>
              </a:r>
              <a:endParaRPr lang="en-GB" sz="1400" dirty="0">
                <a:solidFill>
                  <a:srgbClr val="1A5363"/>
                </a:solidFill>
                <a:latin typeface="+mj-lt"/>
              </a:endParaRPr>
            </a:p>
          </p:txBody>
        </p:sp>
      </p:grpSp>
      <p:grpSp>
        <p:nvGrpSpPr>
          <p:cNvPr id="12" name="Group 11"/>
          <p:cNvGrpSpPr/>
          <p:nvPr/>
        </p:nvGrpSpPr>
        <p:grpSpPr>
          <a:xfrm>
            <a:off x="6642250" y="4798091"/>
            <a:ext cx="2521881" cy="574169"/>
            <a:chOff x="3309615" y="4823070"/>
            <a:chExt cx="2521881" cy="574169"/>
          </a:xfrm>
        </p:grpSpPr>
        <p:sp>
          <p:nvSpPr>
            <p:cNvPr id="13" name="TextBox 12"/>
            <p:cNvSpPr txBox="1"/>
            <p:nvPr/>
          </p:nvSpPr>
          <p:spPr>
            <a:xfrm>
              <a:off x="4732039" y="4911811"/>
              <a:ext cx="1099457" cy="369332"/>
            </a:xfrm>
            <a:prstGeom prst="rect">
              <a:avLst/>
            </a:prstGeom>
            <a:noFill/>
          </p:spPr>
          <p:txBody>
            <a:bodyPr wrap="square" rtlCol="0">
              <a:spAutoFit/>
            </a:bodyPr>
            <a:lstStyle/>
            <a:p>
              <a:r>
                <a:rPr lang="en-GB" dirty="0" smtClean="0">
                  <a:solidFill>
                    <a:srgbClr val="1A5363"/>
                  </a:solidFill>
                  <a:latin typeface="+mj-lt"/>
                </a:rPr>
                <a:t>Others</a:t>
              </a:r>
              <a:endParaRPr lang="en-GB" dirty="0">
                <a:solidFill>
                  <a:srgbClr val="1A5363"/>
                </a:solidFill>
                <a:latin typeface="+mj-lt"/>
              </a:endParaRPr>
            </a:p>
          </p:txBody>
        </p:sp>
        <p:grpSp>
          <p:nvGrpSpPr>
            <p:cNvPr id="14" name="Group 13"/>
            <p:cNvGrpSpPr/>
            <p:nvPr/>
          </p:nvGrpSpPr>
          <p:grpSpPr>
            <a:xfrm>
              <a:off x="3309615" y="4823070"/>
              <a:ext cx="1334979" cy="574169"/>
              <a:chOff x="7670559" y="5155077"/>
              <a:chExt cx="1334979" cy="512658"/>
            </a:xfrm>
          </p:grpSpPr>
          <p:sp>
            <p:nvSpPr>
              <p:cNvPr id="15" name="Striped Right Arrow 14"/>
              <p:cNvSpPr/>
              <p:nvPr/>
            </p:nvSpPr>
            <p:spPr>
              <a:xfrm>
                <a:off x="8346918"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sp>
            <p:nvSpPr>
              <p:cNvPr id="16" name="Striped Right Arrow 15"/>
              <p:cNvSpPr/>
              <p:nvPr/>
            </p:nvSpPr>
            <p:spPr>
              <a:xfrm flipH="1">
                <a:off x="7670559"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grpSp>
      </p:grpSp>
      <p:grpSp>
        <p:nvGrpSpPr>
          <p:cNvPr id="17" name="Group 16"/>
          <p:cNvGrpSpPr/>
          <p:nvPr/>
        </p:nvGrpSpPr>
        <p:grpSpPr>
          <a:xfrm>
            <a:off x="6642250" y="3779265"/>
            <a:ext cx="1334979" cy="1593227"/>
            <a:chOff x="4792303" y="4897180"/>
            <a:chExt cx="1334979" cy="1593227"/>
          </a:xfrm>
        </p:grpSpPr>
        <p:sp>
          <p:nvSpPr>
            <p:cNvPr id="18" name="TextBox 17"/>
            <p:cNvSpPr txBox="1"/>
            <p:nvPr/>
          </p:nvSpPr>
          <p:spPr>
            <a:xfrm>
              <a:off x="5006585" y="4897180"/>
              <a:ext cx="906414" cy="369332"/>
            </a:xfrm>
            <a:prstGeom prst="rect">
              <a:avLst/>
            </a:prstGeom>
            <a:noFill/>
          </p:spPr>
          <p:txBody>
            <a:bodyPr wrap="square" rtlCol="0">
              <a:spAutoFit/>
            </a:bodyPr>
            <a:lstStyle/>
            <a:p>
              <a:pPr algn="ctr"/>
              <a:r>
                <a:rPr lang="en-GB" dirty="0" smtClean="0">
                  <a:solidFill>
                    <a:srgbClr val="1A5363"/>
                  </a:solidFill>
                  <a:latin typeface="+mj-lt"/>
                </a:rPr>
                <a:t>Society</a:t>
              </a:r>
              <a:endParaRPr lang="en-GB" dirty="0">
                <a:solidFill>
                  <a:srgbClr val="1A5363"/>
                </a:solidFill>
                <a:latin typeface="+mj-lt"/>
              </a:endParaRPr>
            </a:p>
          </p:txBody>
        </p:sp>
        <p:sp>
          <p:nvSpPr>
            <p:cNvPr id="19" name="Up Arrow Callout 18"/>
            <p:cNvSpPr/>
            <p:nvPr/>
          </p:nvSpPr>
          <p:spPr>
            <a:xfrm>
              <a:off x="4792303" y="5392578"/>
              <a:ext cx="1334979" cy="1097829"/>
            </a:xfrm>
            <a:prstGeom prst="upArrowCallout">
              <a:avLst>
                <a:gd name="adj1" fmla="val 32361"/>
                <a:gd name="adj2" fmla="val 52292"/>
                <a:gd name="adj3" fmla="val 37452"/>
                <a:gd name="adj4" fmla="val 52672"/>
              </a:avLst>
            </a:prstGeom>
            <a:solidFill>
              <a:srgbClr val="C5D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1400" dirty="0">
                  <a:solidFill>
                    <a:srgbClr val="1A5363"/>
                  </a:solidFill>
                  <a:latin typeface="+mj-lt"/>
                </a:rPr>
                <a:t>s</a:t>
              </a:r>
              <a:r>
                <a:rPr lang="en-US" sz="1400" dirty="0" smtClean="0">
                  <a:solidFill>
                    <a:srgbClr val="1A5363"/>
                  </a:solidFill>
                  <a:latin typeface="+mj-lt"/>
                </a:rPr>
                <a:t>ocial justice and solidarity</a:t>
              </a:r>
              <a:endParaRPr lang="en-GB" sz="1400" dirty="0">
                <a:solidFill>
                  <a:srgbClr val="1A5363"/>
                </a:solidFill>
                <a:latin typeface="+mj-lt"/>
              </a:endParaRPr>
            </a:p>
          </p:txBody>
        </p:sp>
      </p:grpSp>
      <p:grpSp>
        <p:nvGrpSpPr>
          <p:cNvPr id="20" name="Group 19"/>
          <p:cNvGrpSpPr/>
          <p:nvPr/>
        </p:nvGrpSpPr>
        <p:grpSpPr>
          <a:xfrm>
            <a:off x="7903190" y="3690756"/>
            <a:ext cx="3661585" cy="574169"/>
            <a:chOff x="4570555" y="3715735"/>
            <a:chExt cx="3661585" cy="574169"/>
          </a:xfrm>
        </p:grpSpPr>
        <p:sp>
          <p:nvSpPr>
            <p:cNvPr id="21" name="TextBox 20"/>
            <p:cNvSpPr txBox="1"/>
            <p:nvPr/>
          </p:nvSpPr>
          <p:spPr>
            <a:xfrm>
              <a:off x="6025970" y="3753002"/>
              <a:ext cx="2206170" cy="489878"/>
            </a:xfrm>
            <a:prstGeom prst="rect">
              <a:avLst/>
            </a:prstGeom>
            <a:noFill/>
          </p:spPr>
          <p:txBody>
            <a:bodyPr wrap="square" rtlCol="0">
              <a:spAutoFit/>
            </a:bodyPr>
            <a:lstStyle/>
            <a:p>
              <a:pPr>
                <a:lnSpc>
                  <a:spcPts val="1500"/>
                </a:lnSpc>
              </a:pPr>
              <a:r>
                <a:rPr lang="en-GB" dirty="0" smtClean="0">
                  <a:solidFill>
                    <a:srgbClr val="1A5363"/>
                  </a:solidFill>
                  <a:latin typeface="+mj-lt"/>
                </a:rPr>
                <a:t>Other cultures, future generations</a:t>
              </a:r>
              <a:endParaRPr lang="en-GB" dirty="0">
                <a:solidFill>
                  <a:srgbClr val="1A5363"/>
                </a:solidFill>
                <a:latin typeface="+mj-lt"/>
              </a:endParaRPr>
            </a:p>
          </p:txBody>
        </p:sp>
        <p:grpSp>
          <p:nvGrpSpPr>
            <p:cNvPr id="22" name="Group 21"/>
            <p:cNvGrpSpPr/>
            <p:nvPr/>
          </p:nvGrpSpPr>
          <p:grpSpPr>
            <a:xfrm>
              <a:off x="4570555" y="3715735"/>
              <a:ext cx="1334979" cy="574169"/>
              <a:chOff x="7670559" y="5155077"/>
              <a:chExt cx="1334979" cy="512658"/>
            </a:xfrm>
          </p:grpSpPr>
          <p:sp>
            <p:nvSpPr>
              <p:cNvPr id="23" name="Striped Right Arrow 22"/>
              <p:cNvSpPr/>
              <p:nvPr/>
            </p:nvSpPr>
            <p:spPr>
              <a:xfrm>
                <a:off x="8346918"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sp>
            <p:nvSpPr>
              <p:cNvPr id="24" name="Striped Right Arrow 23"/>
              <p:cNvSpPr/>
              <p:nvPr/>
            </p:nvSpPr>
            <p:spPr>
              <a:xfrm flipH="1">
                <a:off x="7670559"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grpSp>
      </p:grpSp>
      <p:grpSp>
        <p:nvGrpSpPr>
          <p:cNvPr id="25" name="Group 24"/>
          <p:cNvGrpSpPr/>
          <p:nvPr/>
        </p:nvGrpSpPr>
        <p:grpSpPr>
          <a:xfrm>
            <a:off x="7904480" y="2699517"/>
            <a:ext cx="1343849" cy="1565408"/>
            <a:chOff x="4792303" y="4924999"/>
            <a:chExt cx="1343849" cy="1565408"/>
          </a:xfrm>
          <a:solidFill>
            <a:srgbClr val="C5D984"/>
          </a:solidFill>
        </p:grpSpPr>
        <p:sp>
          <p:nvSpPr>
            <p:cNvPr id="26" name="TextBox 25"/>
            <p:cNvSpPr txBox="1"/>
            <p:nvPr/>
          </p:nvSpPr>
          <p:spPr>
            <a:xfrm>
              <a:off x="4801174" y="4924999"/>
              <a:ext cx="1334978" cy="369332"/>
            </a:xfrm>
            <a:prstGeom prst="rect">
              <a:avLst/>
            </a:prstGeom>
            <a:noFill/>
          </p:spPr>
          <p:txBody>
            <a:bodyPr wrap="square" rtlCol="0">
              <a:spAutoFit/>
            </a:bodyPr>
            <a:lstStyle/>
            <a:p>
              <a:pPr algn="ctr"/>
              <a:r>
                <a:rPr lang="en-GB" dirty="0" smtClean="0">
                  <a:solidFill>
                    <a:srgbClr val="1A5363"/>
                  </a:solidFill>
                  <a:latin typeface="+mj-lt"/>
                </a:rPr>
                <a:t>Humanity</a:t>
              </a:r>
              <a:endParaRPr lang="en-GB" dirty="0">
                <a:solidFill>
                  <a:srgbClr val="1A5363"/>
                </a:solidFill>
                <a:latin typeface="+mj-lt"/>
              </a:endParaRPr>
            </a:p>
          </p:txBody>
        </p:sp>
        <p:sp>
          <p:nvSpPr>
            <p:cNvPr id="27" name="Up Arrow Callout 26"/>
            <p:cNvSpPr/>
            <p:nvPr/>
          </p:nvSpPr>
          <p:spPr>
            <a:xfrm>
              <a:off x="4792303" y="5392578"/>
              <a:ext cx="1334979" cy="1097829"/>
            </a:xfrm>
            <a:prstGeom prst="upArrowCallout">
              <a:avLst>
                <a:gd name="adj1" fmla="val 32361"/>
                <a:gd name="adj2" fmla="val 52292"/>
                <a:gd name="adj3" fmla="val 37452"/>
                <a:gd name="adj4" fmla="val 526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1400" dirty="0" smtClean="0">
                  <a:solidFill>
                    <a:srgbClr val="1A5363"/>
                  </a:solidFill>
                  <a:latin typeface="+mj-lt"/>
                </a:rPr>
                <a:t>(human dignity)</a:t>
              </a:r>
              <a:endParaRPr lang="en-GB" sz="1400" dirty="0">
                <a:solidFill>
                  <a:srgbClr val="1A5363"/>
                </a:solidFill>
                <a:latin typeface="+mj-lt"/>
              </a:endParaRPr>
            </a:p>
          </p:txBody>
        </p:sp>
      </p:grpSp>
      <p:grpSp>
        <p:nvGrpSpPr>
          <p:cNvPr id="28" name="Group 27"/>
          <p:cNvGrpSpPr/>
          <p:nvPr/>
        </p:nvGrpSpPr>
        <p:grpSpPr>
          <a:xfrm>
            <a:off x="314475" y="6040484"/>
            <a:ext cx="3549293" cy="369332"/>
            <a:chOff x="8863054" y="6040484"/>
            <a:chExt cx="3549293" cy="369332"/>
          </a:xfrm>
        </p:grpSpPr>
        <p:sp>
          <p:nvSpPr>
            <p:cNvPr id="29" name="TextBox 28"/>
            <p:cNvSpPr txBox="1"/>
            <p:nvPr/>
          </p:nvSpPr>
          <p:spPr>
            <a:xfrm>
              <a:off x="8863054" y="6040484"/>
              <a:ext cx="2490746" cy="369332"/>
            </a:xfrm>
            <a:prstGeom prst="rect">
              <a:avLst/>
            </a:prstGeom>
            <a:solidFill>
              <a:srgbClr val="C5D984">
                <a:alpha val="25000"/>
              </a:srgbClr>
            </a:solidFill>
            <a:effectLst>
              <a:softEdge rad="31750"/>
            </a:effectLst>
          </p:spPr>
          <p:txBody>
            <a:bodyPr wrap="square" rtlCol="0">
              <a:spAutoFit/>
            </a:bodyPr>
            <a:lstStyle/>
            <a:p>
              <a:r>
                <a:rPr lang="en-GB" dirty="0" smtClean="0">
                  <a:solidFill>
                    <a:srgbClr val="1A5363"/>
                  </a:solidFill>
                  <a:latin typeface="+mj-lt"/>
                </a:rPr>
                <a:t>the substantive problem</a:t>
              </a:r>
              <a:endParaRPr lang="en-GB" dirty="0">
                <a:solidFill>
                  <a:srgbClr val="1A5363"/>
                </a:solidFill>
                <a:latin typeface="+mj-lt"/>
              </a:endParaRPr>
            </a:p>
          </p:txBody>
        </p:sp>
        <p:cxnSp>
          <p:nvCxnSpPr>
            <p:cNvPr id="30" name="Straight Arrow Connector 29"/>
            <p:cNvCxnSpPr>
              <a:stCxn id="29" idx="3"/>
              <a:endCxn id="4" idx="1"/>
            </p:cNvCxnSpPr>
            <p:nvPr/>
          </p:nvCxnSpPr>
          <p:spPr>
            <a:xfrm>
              <a:off x="11353800" y="6225150"/>
              <a:ext cx="1058547" cy="0"/>
            </a:xfrm>
            <a:prstGeom prst="straightConnector1">
              <a:avLst/>
            </a:prstGeom>
            <a:ln>
              <a:solidFill>
                <a:srgbClr val="C5D984"/>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994559" y="4888844"/>
            <a:ext cx="3716796" cy="369332"/>
            <a:chOff x="1639098" y="4888844"/>
            <a:chExt cx="3716796" cy="369332"/>
          </a:xfrm>
        </p:grpSpPr>
        <p:sp>
          <p:nvSpPr>
            <p:cNvPr id="32" name="TextBox 31"/>
            <p:cNvSpPr txBox="1"/>
            <p:nvPr/>
          </p:nvSpPr>
          <p:spPr>
            <a:xfrm flipH="1">
              <a:off x="1639098" y="4888844"/>
              <a:ext cx="2700339" cy="369332"/>
            </a:xfrm>
            <a:prstGeom prst="rect">
              <a:avLst/>
            </a:prstGeom>
            <a:solidFill>
              <a:srgbClr val="C5D984">
                <a:alpha val="25000"/>
              </a:srgbClr>
            </a:solidFill>
            <a:effectLst>
              <a:softEdge rad="31750"/>
            </a:effectLst>
          </p:spPr>
          <p:txBody>
            <a:bodyPr wrap="square" rtlCol="0">
              <a:spAutoFit/>
            </a:bodyPr>
            <a:lstStyle/>
            <a:p>
              <a:r>
                <a:rPr lang="en-GB" dirty="0" smtClean="0">
                  <a:solidFill>
                    <a:srgbClr val="1A5363"/>
                  </a:solidFill>
                  <a:latin typeface="+mj-lt"/>
                </a:rPr>
                <a:t>the distributional problem</a:t>
              </a:r>
              <a:endParaRPr lang="en-GB" dirty="0">
                <a:solidFill>
                  <a:srgbClr val="1A5363"/>
                </a:solidFill>
                <a:latin typeface="+mj-lt"/>
              </a:endParaRPr>
            </a:p>
          </p:txBody>
        </p:sp>
        <p:cxnSp>
          <p:nvCxnSpPr>
            <p:cNvPr id="33" name="Straight Arrow Connector 32"/>
            <p:cNvCxnSpPr>
              <a:stCxn id="32" idx="1"/>
              <a:endCxn id="10" idx="1"/>
            </p:cNvCxnSpPr>
            <p:nvPr/>
          </p:nvCxnSpPr>
          <p:spPr>
            <a:xfrm>
              <a:off x="4339437" y="5073510"/>
              <a:ext cx="1016457" cy="0"/>
            </a:xfrm>
            <a:prstGeom prst="straightConnector1">
              <a:avLst/>
            </a:prstGeom>
            <a:ln>
              <a:solidFill>
                <a:srgbClr val="C5D984"/>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020680" y="3781199"/>
            <a:ext cx="3835852" cy="369332"/>
            <a:chOff x="2637615" y="3781199"/>
            <a:chExt cx="3835852" cy="369332"/>
          </a:xfrm>
        </p:grpSpPr>
        <p:sp>
          <p:nvSpPr>
            <p:cNvPr id="35" name="TextBox 34"/>
            <p:cNvSpPr txBox="1"/>
            <p:nvPr/>
          </p:nvSpPr>
          <p:spPr>
            <a:xfrm flipH="1">
              <a:off x="2637615" y="3781199"/>
              <a:ext cx="2700339" cy="369332"/>
            </a:xfrm>
            <a:prstGeom prst="rect">
              <a:avLst/>
            </a:prstGeom>
            <a:solidFill>
              <a:srgbClr val="C5D984">
                <a:alpha val="25000"/>
              </a:srgbClr>
            </a:solidFill>
            <a:effectLst>
              <a:softEdge rad="31750"/>
            </a:effectLst>
          </p:spPr>
          <p:txBody>
            <a:bodyPr wrap="square" rtlCol="0">
              <a:spAutoFit/>
            </a:bodyPr>
            <a:lstStyle/>
            <a:p>
              <a:r>
                <a:rPr lang="en-GB" dirty="0" smtClean="0">
                  <a:solidFill>
                    <a:srgbClr val="1A5363"/>
                  </a:solidFill>
                  <a:latin typeface="+mj-lt"/>
                </a:rPr>
                <a:t>the categorical problem</a:t>
              </a:r>
              <a:endParaRPr lang="en-GB" dirty="0">
                <a:solidFill>
                  <a:srgbClr val="1A5363"/>
                </a:solidFill>
                <a:latin typeface="+mj-lt"/>
              </a:endParaRPr>
            </a:p>
          </p:txBody>
        </p:sp>
        <p:cxnSp>
          <p:nvCxnSpPr>
            <p:cNvPr id="36" name="Straight Arrow Connector 35"/>
            <p:cNvCxnSpPr>
              <a:stCxn id="35" idx="1"/>
              <a:endCxn id="18" idx="1"/>
            </p:cNvCxnSpPr>
            <p:nvPr/>
          </p:nvCxnSpPr>
          <p:spPr>
            <a:xfrm flipV="1">
              <a:off x="5337954" y="3963931"/>
              <a:ext cx="1135513" cy="1934"/>
            </a:xfrm>
            <a:prstGeom prst="straightConnector1">
              <a:avLst/>
            </a:prstGeom>
            <a:ln>
              <a:solidFill>
                <a:srgbClr val="C5D984"/>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37" name="Circular Arrow 36"/>
          <p:cNvSpPr/>
          <p:nvPr/>
        </p:nvSpPr>
        <p:spPr>
          <a:xfrm rot="3247483" flipH="1" flipV="1">
            <a:off x="5589072" y="3518557"/>
            <a:ext cx="2338303" cy="3890242"/>
          </a:xfrm>
          <a:prstGeom prst="circularArrow">
            <a:avLst>
              <a:gd name="adj1" fmla="val 6935"/>
              <a:gd name="adj2" fmla="val 2048359"/>
              <a:gd name="adj3" fmla="val 7381041"/>
              <a:gd name="adj4" fmla="val 12149999"/>
              <a:gd name="adj5" fmla="val 9904"/>
            </a:avLst>
          </a:prstGeom>
          <a:solidFill>
            <a:srgbClr val="C5D98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1A5363"/>
              </a:solidFill>
            </a:endParaRPr>
          </a:p>
        </p:txBody>
      </p:sp>
    </p:spTree>
    <p:extLst>
      <p:ext uri="{BB962C8B-B14F-4D97-AF65-F5344CB8AC3E}">
        <p14:creationId xmlns:p14="http://schemas.microsoft.com/office/powerpoint/2010/main" val="318325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Technology transfer and </a:t>
            </a:r>
            <a:r>
              <a:rPr lang="en-GB" dirty="0"/>
              <a:t>‘geo-ethics’</a:t>
            </a:r>
          </a:p>
        </p:txBody>
      </p:sp>
      <p:sp>
        <p:nvSpPr>
          <p:cNvPr id="3" name="Content Placeholder 2"/>
          <p:cNvSpPr>
            <a:spLocks noGrp="1"/>
          </p:cNvSpPr>
          <p:nvPr>
            <p:ph idx="1"/>
          </p:nvPr>
        </p:nvSpPr>
        <p:spPr>
          <a:xfrm>
            <a:off x="838200" y="3302001"/>
            <a:ext cx="10515600" cy="1327149"/>
          </a:xfrm>
        </p:spPr>
        <p:txBody>
          <a:bodyPr>
            <a:normAutofit fontScale="85000" lnSpcReduction="20000"/>
          </a:bodyPr>
          <a:lstStyle/>
          <a:p>
            <a:pPr>
              <a:lnSpc>
                <a:spcPct val="120000"/>
              </a:lnSpc>
            </a:pPr>
            <a:r>
              <a:rPr lang="en-US" dirty="0"/>
              <a:t>Knowledge, biological samples, technologies, experts and patients are internationally </a:t>
            </a:r>
            <a:r>
              <a:rPr lang="en-US" dirty="0" smtClean="0"/>
              <a:t>mobile</a:t>
            </a:r>
            <a:endParaRPr lang="en-US" dirty="0"/>
          </a:p>
          <a:p>
            <a:pPr>
              <a:lnSpc>
                <a:spcPct val="120000"/>
              </a:lnSpc>
            </a:pPr>
            <a:r>
              <a:rPr lang="en-US" dirty="0"/>
              <a:t>Concerns about technology transfer and equity</a:t>
            </a:r>
            <a:endParaRPr lang="en-GB" dirty="0"/>
          </a:p>
          <a:p>
            <a:endParaRPr lang="en-GB" dirty="0"/>
          </a:p>
        </p:txBody>
      </p:sp>
      <p:sp>
        <p:nvSpPr>
          <p:cNvPr id="4" name="Content Placeholder 2"/>
          <p:cNvSpPr txBox="1">
            <a:spLocks/>
          </p:cNvSpPr>
          <p:nvPr/>
        </p:nvSpPr>
        <p:spPr>
          <a:xfrm>
            <a:off x="1028700" y="4629150"/>
            <a:ext cx="6322580" cy="2527219"/>
          </a:xfrm>
          <a:prstGeom prst="rect">
            <a:avLst/>
          </a:prstGeom>
          <a:ln>
            <a:noFill/>
          </a:ln>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tabLst>
                <a:tab pos="10332000" algn="r"/>
              </a:tabLst>
              <a:defRPr sz="2800" kern="1200" baseline="0">
                <a:solidFill>
                  <a:srgbClr val="183F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tabLst>
                <a:tab pos="10332000" algn="r"/>
              </a:tabLst>
              <a:defRPr sz="2400" kern="1200" baseline="0">
                <a:solidFill>
                  <a:srgbClr val="183F6A"/>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183F6A"/>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183F6A"/>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183F6A"/>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indent="-50800">
              <a:lnSpc>
                <a:spcPct val="114000"/>
              </a:lnSpc>
              <a:buFont typeface="Arial" panose="020B0604020202020204" pitchFamily="34" charset="0"/>
              <a:buNone/>
            </a:pPr>
            <a:r>
              <a:rPr lang="en-GB" sz="2000" dirty="0" smtClean="0"/>
              <a:t>“In relation to possible applications, of most concern is the potential for treatments based on gene editing techniques to be offered prematurely and to find ready customers on the international health market, ahead of adequate tests to determine safety and efficacy.”</a:t>
            </a:r>
          </a:p>
          <a:p>
            <a:pPr marL="457200" lvl="1" indent="0">
              <a:buFont typeface="Arial" panose="020B0604020202020204" pitchFamily="34" charset="0"/>
              <a:buNone/>
            </a:pPr>
            <a:r>
              <a:rPr lang="en-GB" sz="1200" dirty="0" smtClean="0"/>
              <a:t>Chan S and Medina Arellano M (2016) Genome editing and international regulatory challenges: Lessons from Mexico, </a:t>
            </a:r>
            <a:r>
              <a:rPr lang="en-GB" sz="1200" i="1" dirty="0" smtClean="0"/>
              <a:t>Ethics, Medicine and Public Health</a:t>
            </a:r>
            <a:r>
              <a:rPr lang="en-GB" sz="1200" dirty="0" smtClean="0"/>
              <a:t> </a:t>
            </a:r>
            <a:r>
              <a:rPr lang="en-GB" sz="1200" b="1" dirty="0" smtClean="0"/>
              <a:t>2</a:t>
            </a:r>
            <a:r>
              <a:rPr lang="en-GB" sz="1200" dirty="0" smtClean="0"/>
              <a:t>(3): 426-434</a:t>
            </a:r>
          </a:p>
          <a:p>
            <a:pPr marL="0" indent="0">
              <a:buFont typeface="Arial" panose="020B0604020202020204" pitchFamily="34" charset="0"/>
              <a:buNone/>
            </a:pPr>
            <a:r>
              <a:rPr lang="en-GB" sz="1400" i="1" dirty="0" smtClean="0"/>
              <a:t>	</a:t>
            </a:r>
            <a:endParaRPr lang="en-GB" sz="1400" i="1" dirty="0"/>
          </a:p>
        </p:txBody>
      </p:sp>
      <p:pic>
        <p:nvPicPr>
          <p:cNvPr id="5" name="Picture 4"/>
          <p:cNvPicPr>
            <a:picLocks noChangeAspect="1"/>
          </p:cNvPicPr>
          <p:nvPr/>
        </p:nvPicPr>
        <p:blipFill>
          <a:blip r:embed="rId3"/>
          <a:stretch>
            <a:fillRect/>
          </a:stretch>
        </p:blipFill>
        <p:spPr>
          <a:xfrm>
            <a:off x="7923540" y="3831411"/>
            <a:ext cx="3430260" cy="288012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757538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313687" y="1899920"/>
            <a:ext cx="7612634" cy="4978400"/>
          </a:xfrm>
          <a:prstGeom prst="rect">
            <a:avLst/>
          </a:prstGeom>
        </p:spPr>
      </p:pic>
      <p:sp>
        <p:nvSpPr>
          <p:cNvPr id="5" name="Content Placeholder 2"/>
          <p:cNvSpPr>
            <a:spLocks noGrp="1"/>
          </p:cNvSpPr>
          <p:nvPr>
            <p:ph idx="1"/>
          </p:nvPr>
        </p:nvSpPr>
        <p:spPr>
          <a:xfrm>
            <a:off x="10477501" y="5666991"/>
            <a:ext cx="1714499" cy="1191009"/>
          </a:xfrm>
        </p:spPr>
        <p:txBody>
          <a:bodyPr>
            <a:normAutofit fontScale="25000" lnSpcReduction="20000"/>
          </a:bodyPr>
          <a:lstStyle/>
          <a:p>
            <a:pPr marL="0" indent="0">
              <a:buNone/>
            </a:pPr>
            <a:r>
              <a:rPr lang="en-GB" dirty="0" smtClean="0"/>
              <a:t>Map image from: Araki </a:t>
            </a:r>
            <a:r>
              <a:rPr lang="en-GB" dirty="0"/>
              <a:t>M and Ishii T (2014</a:t>
            </a:r>
            <a:r>
              <a:rPr lang="en-GB" dirty="0" smtClean="0"/>
              <a:t>) International </a:t>
            </a:r>
            <a:r>
              <a:rPr lang="en-GB" dirty="0"/>
              <a:t>regulatory landscape and integration of corrective genome editing into in vitro </a:t>
            </a:r>
            <a:r>
              <a:rPr lang="en-GB" dirty="0" smtClean="0"/>
              <a:t>fertilization, </a:t>
            </a:r>
            <a:r>
              <a:rPr lang="en-GB" i="1" dirty="0" smtClean="0"/>
              <a:t>Reproductive </a:t>
            </a:r>
            <a:r>
              <a:rPr lang="en-GB" i="1" dirty="0"/>
              <a:t>Biology and </a:t>
            </a:r>
            <a:r>
              <a:rPr lang="en-GB" i="1" dirty="0" smtClean="0"/>
              <a:t>Endocrinology </a:t>
            </a:r>
            <a:r>
              <a:rPr lang="en-GB" b="1" dirty="0" smtClean="0"/>
              <a:t>12</a:t>
            </a:r>
            <a:r>
              <a:rPr lang="en-GB" dirty="0" smtClean="0"/>
              <a:t>:108</a:t>
            </a:r>
          </a:p>
          <a:p>
            <a:pPr marL="0" indent="0">
              <a:buNone/>
            </a:pPr>
            <a:r>
              <a:rPr lang="en-GB" i="1" dirty="0" smtClean="0"/>
              <a:t>see also</a:t>
            </a:r>
            <a:r>
              <a:rPr lang="en-GB" dirty="0" smtClean="0"/>
              <a:t>: Palacios-González </a:t>
            </a:r>
            <a:r>
              <a:rPr lang="en-GB" dirty="0"/>
              <a:t>C and Medina-Arellano </a:t>
            </a:r>
            <a:r>
              <a:rPr lang="en-GB" dirty="0" smtClean="0"/>
              <a:t>M (2017) Mitochondrial </a:t>
            </a:r>
            <a:r>
              <a:rPr lang="en-GB" dirty="0"/>
              <a:t>replacement techniques and Mexico's rule of law: on the legality of the first maternal spindle transfer </a:t>
            </a:r>
            <a:r>
              <a:rPr lang="en-GB" dirty="0" smtClean="0"/>
              <a:t>case, </a:t>
            </a:r>
            <a:r>
              <a:rPr lang="en-GB" i="1" dirty="0" smtClean="0"/>
              <a:t>Journal </a:t>
            </a:r>
            <a:r>
              <a:rPr lang="en-GB" i="1" dirty="0"/>
              <a:t>of Law and the </a:t>
            </a:r>
            <a:r>
              <a:rPr lang="en-GB" i="1" dirty="0" smtClean="0"/>
              <a:t>Biosciences </a:t>
            </a:r>
            <a:r>
              <a:rPr lang="en-GB" b="1" dirty="0" smtClean="0"/>
              <a:t>4</a:t>
            </a:r>
            <a:r>
              <a:rPr lang="en-GB" dirty="0" smtClean="0"/>
              <a:t>(1): 50–69</a:t>
            </a:r>
            <a:endParaRPr lang="en-GB" dirty="0"/>
          </a:p>
        </p:txBody>
      </p:sp>
      <p:grpSp>
        <p:nvGrpSpPr>
          <p:cNvPr id="6" name="Group 5"/>
          <p:cNvGrpSpPr/>
          <p:nvPr/>
        </p:nvGrpSpPr>
        <p:grpSpPr>
          <a:xfrm>
            <a:off x="4326421" y="3529368"/>
            <a:ext cx="1565827" cy="326111"/>
            <a:chOff x="4326421" y="3529368"/>
            <a:chExt cx="1565827" cy="326111"/>
          </a:xfrm>
        </p:grpSpPr>
        <p:cxnSp>
          <p:nvCxnSpPr>
            <p:cNvPr id="24" name="Straight Arrow Connector 23"/>
            <p:cNvCxnSpPr/>
            <p:nvPr/>
          </p:nvCxnSpPr>
          <p:spPr>
            <a:xfrm flipH="1">
              <a:off x="4326421" y="3529368"/>
              <a:ext cx="1565827" cy="326111"/>
            </a:xfrm>
            <a:prstGeom prst="straightConnector1">
              <a:avLst/>
            </a:prstGeom>
            <a:ln w="6350">
              <a:solidFill>
                <a:srgbClr val="FF0000"/>
              </a:solidFill>
              <a:headEnd type="stealth" w="sm" len="lg"/>
              <a:tailEnd type="stealth" w="sm" len="lg"/>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flipH="1">
              <a:off x="5146647" y="3653116"/>
              <a:ext cx="54526" cy="45115"/>
            </a:xfrm>
            <a:prstGeom prst="rect">
              <a:avLst/>
            </a:prstGeom>
          </p:spPr>
        </p:pic>
      </p:grpSp>
      <p:grpSp>
        <p:nvGrpSpPr>
          <p:cNvPr id="7" name="Group 6"/>
          <p:cNvGrpSpPr/>
          <p:nvPr/>
        </p:nvGrpSpPr>
        <p:grpSpPr>
          <a:xfrm>
            <a:off x="3695934" y="3855479"/>
            <a:ext cx="630489" cy="502854"/>
            <a:chOff x="3695934" y="3855479"/>
            <a:chExt cx="630489" cy="502854"/>
          </a:xfrm>
        </p:grpSpPr>
        <p:cxnSp>
          <p:nvCxnSpPr>
            <p:cNvPr id="17" name="Straight Arrow Connector 16"/>
            <p:cNvCxnSpPr/>
            <p:nvPr/>
          </p:nvCxnSpPr>
          <p:spPr>
            <a:xfrm flipH="1">
              <a:off x="3695934" y="3855479"/>
              <a:ext cx="630489" cy="502854"/>
            </a:xfrm>
            <a:prstGeom prst="straightConnector1">
              <a:avLst/>
            </a:prstGeom>
            <a:ln w="6350">
              <a:solidFill>
                <a:srgbClr val="FF0000"/>
              </a:solidFill>
              <a:headEnd type="stealth" w="sm" len="lg"/>
              <a:tailEnd type="stealth" w="sm"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stretch>
              <a:fillRect/>
            </a:stretch>
          </p:blipFill>
          <p:spPr>
            <a:xfrm flipH="1">
              <a:off x="3878449" y="4160949"/>
              <a:ext cx="72177" cy="65793"/>
            </a:xfrm>
            <a:prstGeom prst="rect">
              <a:avLst/>
            </a:prstGeom>
          </p:spPr>
        </p:pic>
      </p:grpSp>
      <p:grpSp>
        <p:nvGrpSpPr>
          <p:cNvPr id="3" name="Group 2"/>
          <p:cNvGrpSpPr/>
          <p:nvPr/>
        </p:nvGrpSpPr>
        <p:grpSpPr>
          <a:xfrm>
            <a:off x="4326422" y="3855479"/>
            <a:ext cx="2377209" cy="253776"/>
            <a:chOff x="4326422" y="3855479"/>
            <a:chExt cx="2377209" cy="253776"/>
          </a:xfrm>
        </p:grpSpPr>
        <p:cxnSp>
          <p:nvCxnSpPr>
            <p:cNvPr id="14" name="Straight Arrow Connector 13"/>
            <p:cNvCxnSpPr/>
            <p:nvPr/>
          </p:nvCxnSpPr>
          <p:spPr>
            <a:xfrm flipH="1" flipV="1">
              <a:off x="4326422" y="3855479"/>
              <a:ext cx="2377209" cy="253776"/>
            </a:xfrm>
            <a:prstGeom prst="straightConnector1">
              <a:avLst/>
            </a:prstGeom>
            <a:ln w="6350">
              <a:solidFill>
                <a:srgbClr val="FF0000"/>
              </a:solidFill>
              <a:headEnd type="oval" w="sm" len="sm"/>
              <a:tailEnd type="stealth" w="sm" len="lg"/>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6"/>
            <a:stretch>
              <a:fillRect/>
            </a:stretch>
          </p:blipFill>
          <p:spPr>
            <a:xfrm>
              <a:off x="5353698" y="3922461"/>
              <a:ext cx="89905" cy="94964"/>
            </a:xfrm>
            <a:prstGeom prst="rect">
              <a:avLst/>
            </a:prstGeom>
          </p:spPr>
        </p:pic>
        <p:pic>
          <p:nvPicPr>
            <p:cNvPr id="27" name="Picture 26"/>
            <p:cNvPicPr>
              <a:picLocks noChangeAspect="1"/>
            </p:cNvPicPr>
            <p:nvPr/>
          </p:nvPicPr>
          <p:blipFill>
            <a:blip r:embed="rId7"/>
            <a:stretch>
              <a:fillRect/>
            </a:stretch>
          </p:blipFill>
          <p:spPr>
            <a:xfrm>
              <a:off x="4333538" y="3892841"/>
              <a:ext cx="153565" cy="86256"/>
            </a:xfrm>
            <a:prstGeom prst="rect">
              <a:avLst/>
            </a:prstGeom>
          </p:spPr>
        </p:pic>
      </p:grpSp>
    </p:spTree>
    <p:extLst>
      <p:ext uri="{BB962C8B-B14F-4D97-AF65-F5344CB8AC3E}">
        <p14:creationId xmlns:p14="http://schemas.microsoft.com/office/powerpoint/2010/main" val="146145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need for a ‘geo-ethics’</a:t>
            </a:r>
            <a:endParaRPr lang="en-GB" dirty="0"/>
          </a:p>
        </p:txBody>
      </p:sp>
      <p:pic>
        <p:nvPicPr>
          <p:cNvPr id="4" name="Picture 3"/>
          <p:cNvPicPr>
            <a:picLocks noChangeAspect="1"/>
          </p:cNvPicPr>
          <p:nvPr/>
        </p:nvPicPr>
        <p:blipFill>
          <a:blip r:embed="rId3"/>
          <a:stretch>
            <a:fillRect/>
          </a:stretch>
        </p:blipFill>
        <p:spPr>
          <a:xfrm>
            <a:off x="141605" y="3278188"/>
            <a:ext cx="5895975" cy="2505075"/>
          </a:xfrm>
          <a:prstGeom prst="rect">
            <a:avLst/>
          </a:prstGeom>
        </p:spPr>
      </p:pic>
      <p:pic>
        <p:nvPicPr>
          <p:cNvPr id="5" name="Picture 4"/>
          <p:cNvPicPr>
            <a:picLocks noChangeAspect="1"/>
          </p:cNvPicPr>
          <p:nvPr/>
        </p:nvPicPr>
        <p:blipFill>
          <a:blip r:embed="rId4"/>
          <a:stretch>
            <a:fillRect/>
          </a:stretch>
        </p:blipFill>
        <p:spPr>
          <a:xfrm>
            <a:off x="6037580" y="3278188"/>
            <a:ext cx="5944115" cy="1548518"/>
          </a:xfrm>
          <a:prstGeom prst="rect">
            <a:avLst/>
          </a:prstGeom>
        </p:spPr>
      </p:pic>
    </p:spTree>
    <p:extLst>
      <p:ext uri="{BB962C8B-B14F-4D97-AF65-F5344CB8AC3E}">
        <p14:creationId xmlns:p14="http://schemas.microsoft.com/office/powerpoint/2010/main" val="2063356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Three venues of international discourse</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39066670"/>
              </p:ext>
            </p:extLst>
          </p:nvPr>
        </p:nvGraphicFramePr>
        <p:xfrm>
          <a:off x="3525519" y="3032760"/>
          <a:ext cx="5405121" cy="3540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2"/>
          <p:cNvSpPr txBox="1">
            <a:spLocks/>
          </p:cNvSpPr>
          <p:nvPr/>
        </p:nvSpPr>
        <p:spPr>
          <a:xfrm>
            <a:off x="838200" y="6375042"/>
            <a:ext cx="10515600" cy="48295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A5363"/>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A5363"/>
                </a:solidFill>
                <a:latin typeface="+mj-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A5363"/>
                </a:solidFill>
                <a:latin typeface="+mj-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A5363"/>
                </a:solidFill>
                <a:latin typeface="+mj-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A5363"/>
                </a:solidFill>
                <a:latin typeface="+mj-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smtClean="0"/>
              <a:t>The third venue includes those who are  attended to but not reflected in the republic of science, and incorporated but not represented/expressed in the political discourse.</a:t>
            </a:r>
          </a:p>
          <a:p>
            <a:endParaRPr lang="en-GB" dirty="0"/>
          </a:p>
        </p:txBody>
      </p:sp>
    </p:spTree>
    <p:extLst>
      <p:ext uri="{BB962C8B-B14F-4D97-AF65-F5344CB8AC3E}">
        <p14:creationId xmlns:p14="http://schemas.microsoft.com/office/powerpoint/2010/main" val="32215086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global observatory for genome editing</a:t>
            </a:r>
            <a:endParaRPr lang="en-GB" dirty="0"/>
          </a:p>
        </p:txBody>
      </p:sp>
      <p:pic>
        <p:nvPicPr>
          <p:cNvPr id="6" name="Content Placeholder 5"/>
          <p:cNvPicPr>
            <a:picLocks noGrp="1" noChangeAspect="1"/>
          </p:cNvPicPr>
          <p:nvPr>
            <p:ph idx="1"/>
          </p:nvPr>
        </p:nvPicPr>
        <p:blipFill>
          <a:blip r:embed="rId3"/>
          <a:stretch>
            <a:fillRect/>
          </a:stretch>
        </p:blipFill>
        <p:spPr>
          <a:xfrm>
            <a:off x="2901803" y="3000445"/>
            <a:ext cx="2759947" cy="3604445"/>
          </a:xfrm>
          <a:prstGeom prst="rect">
            <a:avLst/>
          </a:prstGeom>
        </p:spPr>
      </p:pic>
      <p:pic>
        <p:nvPicPr>
          <p:cNvPr id="4" name="Picture 3"/>
          <p:cNvPicPr>
            <a:picLocks noChangeAspect="1"/>
          </p:cNvPicPr>
          <p:nvPr/>
        </p:nvPicPr>
        <p:blipFill>
          <a:blip r:embed="rId4"/>
          <a:stretch>
            <a:fillRect/>
          </a:stretch>
        </p:blipFill>
        <p:spPr>
          <a:xfrm>
            <a:off x="9044005" y="3020691"/>
            <a:ext cx="2749694" cy="3563954"/>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5950859" y="3017678"/>
            <a:ext cx="2749073" cy="3563954"/>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422304" y="3000445"/>
            <a:ext cx="2146300" cy="3499181"/>
          </a:xfrm>
          <a:prstGeom prst="rect">
            <a:avLst/>
          </a:prstGeom>
          <a:effectLst>
            <a:outerShdw blurRad="50800" dist="38100" dir="2700000" algn="tl" rotWithShape="0">
              <a:prstClr val="black">
                <a:alpha val="40000"/>
              </a:prstClr>
            </a:outerShdw>
          </a:effectLst>
        </p:spPr>
      </p:pic>
      <p:sp>
        <p:nvSpPr>
          <p:cNvPr id="8" name="Rectangle 7"/>
          <p:cNvSpPr/>
          <p:nvPr/>
        </p:nvSpPr>
        <p:spPr>
          <a:xfrm>
            <a:off x="6181724" y="3784600"/>
            <a:ext cx="765175" cy="10160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9280525" y="3784600"/>
            <a:ext cx="631826" cy="10160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4177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a:t>
            </a:r>
            <a:endParaRPr lang="en-GB" dirty="0"/>
          </a:p>
        </p:txBody>
      </p:sp>
      <p:sp>
        <p:nvSpPr>
          <p:cNvPr id="3" name="Content Placeholder 2"/>
          <p:cNvSpPr>
            <a:spLocks noGrp="1"/>
          </p:cNvSpPr>
          <p:nvPr>
            <p:ph idx="1"/>
          </p:nvPr>
        </p:nvSpPr>
        <p:spPr>
          <a:xfrm>
            <a:off x="838200" y="3367688"/>
            <a:ext cx="7899400" cy="3325212"/>
          </a:xfrm>
        </p:spPr>
        <p:txBody>
          <a:bodyPr>
            <a:normAutofit fontScale="92500" lnSpcReduction="10000"/>
          </a:bodyPr>
          <a:lstStyle/>
          <a:p>
            <a:pPr marL="0" indent="0">
              <a:buNone/>
            </a:pPr>
            <a:r>
              <a:rPr lang="en-US" sz="2600" dirty="0" smtClean="0"/>
              <a:t>People approach reproduction in </a:t>
            </a:r>
          </a:p>
          <a:p>
            <a:r>
              <a:rPr lang="en-US" sz="2600" dirty="0" smtClean="0"/>
              <a:t>novel </a:t>
            </a:r>
            <a:r>
              <a:rPr lang="en-US" sz="2600" i="1" dirty="0" smtClean="0"/>
              <a:t>epistemic position </a:t>
            </a:r>
            <a:r>
              <a:rPr lang="en-US" sz="2600" dirty="0" smtClean="0"/>
              <a:t>(genomic research, genetic testing)</a:t>
            </a:r>
          </a:p>
          <a:p>
            <a:r>
              <a:rPr lang="en-US" sz="2600" dirty="0" smtClean="0"/>
              <a:t>novel </a:t>
            </a:r>
            <a:r>
              <a:rPr lang="en-US" sz="2600" i="1" dirty="0" smtClean="0"/>
              <a:t>sociotechnical conditions </a:t>
            </a:r>
            <a:r>
              <a:rPr lang="en-US" sz="2600" dirty="0" smtClean="0"/>
              <a:t>(ARTs, </a:t>
            </a:r>
            <a:r>
              <a:rPr lang="en-US" sz="2600" dirty="0" err="1" smtClean="0"/>
              <a:t>reprogenetics</a:t>
            </a:r>
            <a:r>
              <a:rPr lang="en-US" sz="2600" dirty="0" smtClean="0"/>
              <a:t>… genome editing?)</a:t>
            </a:r>
          </a:p>
          <a:p>
            <a:pPr marL="0" indent="0">
              <a:buNone/>
            </a:pPr>
            <a:endParaRPr lang="en-US" sz="2600" dirty="0" smtClean="0"/>
          </a:p>
          <a:p>
            <a:pPr marL="0" indent="0">
              <a:buNone/>
            </a:pPr>
            <a:r>
              <a:rPr lang="en-US" sz="2600" dirty="0" smtClean="0"/>
              <a:t>But why </a:t>
            </a:r>
            <a:r>
              <a:rPr lang="en-US" sz="2600" i="1" dirty="0" smtClean="0"/>
              <a:t>genome editing</a:t>
            </a:r>
            <a:r>
              <a:rPr lang="en-US" sz="2600" dirty="0" smtClean="0"/>
              <a:t>?</a:t>
            </a:r>
          </a:p>
          <a:p>
            <a:r>
              <a:rPr lang="en-US" sz="2600" dirty="0" smtClean="0"/>
              <a:t>Is there an unmet need?</a:t>
            </a:r>
          </a:p>
          <a:p>
            <a:r>
              <a:rPr lang="en-US" sz="2600" dirty="0" smtClean="0"/>
              <a:t>Isn’t there a moral prohibition?</a:t>
            </a:r>
          </a:p>
          <a:p>
            <a:endParaRPr lang="en-US" sz="2600" dirty="0" smtClean="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9666" y="2856581"/>
            <a:ext cx="2663854" cy="37741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7191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editing as emerging biotechnology</a:t>
            </a:r>
            <a:endParaRPr lang="en-GB" dirty="0"/>
          </a:p>
        </p:txBody>
      </p:sp>
      <p:sp>
        <p:nvSpPr>
          <p:cNvPr id="3" name="Content Placeholder 2"/>
          <p:cNvSpPr>
            <a:spLocks noGrp="1"/>
          </p:cNvSpPr>
          <p:nvPr>
            <p:ph idx="1"/>
          </p:nvPr>
        </p:nvSpPr>
        <p:spPr>
          <a:xfrm>
            <a:off x="838200" y="3367688"/>
            <a:ext cx="10515600" cy="2798763"/>
          </a:xfrm>
        </p:spPr>
        <p:txBody>
          <a:bodyPr>
            <a:normAutofit/>
          </a:bodyPr>
          <a:lstStyle/>
          <a:p>
            <a:r>
              <a:rPr lang="en-GB" sz="2400" dirty="0" smtClean="0"/>
              <a:t>dynamic </a:t>
            </a:r>
            <a:r>
              <a:rPr lang="en-GB" sz="2400" dirty="0"/>
              <a:t>relationship between technology and norms</a:t>
            </a:r>
          </a:p>
          <a:p>
            <a:r>
              <a:rPr lang="en-GB" sz="2400" dirty="0"/>
              <a:t>transformative </a:t>
            </a:r>
            <a:r>
              <a:rPr lang="en-GB" sz="2400" dirty="0" smtClean="0"/>
              <a:t>technology?</a:t>
            </a:r>
            <a:endParaRPr lang="en-GB" sz="2400" dirty="0"/>
          </a:p>
          <a:p>
            <a:r>
              <a:rPr lang="en-GB" sz="2400" i="1" dirty="0" smtClean="0"/>
              <a:t>what </a:t>
            </a:r>
            <a:r>
              <a:rPr lang="en-GB" sz="2400" i="1" dirty="0"/>
              <a:t>role for moral agency?</a:t>
            </a:r>
          </a:p>
          <a:p>
            <a:r>
              <a:rPr lang="en-GB" sz="2400" i="1" dirty="0"/>
              <a:t>what next</a:t>
            </a:r>
            <a:r>
              <a:rPr lang="en-GB" sz="2400" dirty="0"/>
              <a:t>?  </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130000"/>
                    </a14:imgEffect>
                  </a14:imgLayer>
                </a14:imgProps>
              </a:ext>
            </a:extLst>
          </a:blip>
          <a:stretch>
            <a:fillRect/>
          </a:stretch>
        </p:blipFill>
        <p:spPr>
          <a:xfrm>
            <a:off x="5937209" y="4528651"/>
            <a:ext cx="2432129" cy="1962561"/>
          </a:xfrm>
          <a:prstGeom prst="rect">
            <a:avLst/>
          </a:prstGeom>
          <a:effectLst>
            <a:softEdge rad="63500"/>
          </a:effectLst>
        </p:spPr>
      </p:pic>
      <p:pic>
        <p:nvPicPr>
          <p:cNvPr id="7" name="Picture 6"/>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colorTemperature colorTemp="11500"/>
                    </a14:imgEffect>
                    <a14:imgEffect>
                      <a14:saturation sat="390000"/>
                    </a14:imgEffect>
                    <a14:imgEffect>
                      <a14:brightnessContrast bright="10000" contrast="25000"/>
                    </a14:imgEffect>
                  </a14:imgLayer>
                </a14:imgProps>
              </a:ext>
            </a:extLst>
          </a:blip>
          <a:stretch>
            <a:fillRect/>
          </a:stretch>
        </p:blipFill>
        <p:spPr>
          <a:xfrm>
            <a:off x="8829674" y="3420350"/>
            <a:ext cx="2524125" cy="3070862"/>
          </a:xfrm>
          <a:prstGeom prst="rect">
            <a:avLst/>
          </a:prstGeom>
          <a:noFill/>
          <a:effectLst>
            <a:softEdge rad="63500"/>
          </a:effectLst>
        </p:spPr>
      </p:pic>
    </p:spTree>
    <p:extLst>
      <p:ext uri="{BB962C8B-B14F-4D97-AF65-F5344CB8AC3E}">
        <p14:creationId xmlns:p14="http://schemas.microsoft.com/office/powerpoint/2010/main" val="3715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Relating interests and responsibilities</a:t>
            </a:r>
            <a:endParaRPr lang="en-GB" dirty="0"/>
          </a:p>
        </p:txBody>
      </p:sp>
      <p:sp>
        <p:nvSpPr>
          <p:cNvPr id="4" name="TextBox 3"/>
          <p:cNvSpPr txBox="1"/>
          <p:nvPr/>
        </p:nvSpPr>
        <p:spPr>
          <a:xfrm>
            <a:off x="3863768" y="5980211"/>
            <a:ext cx="1266371" cy="489878"/>
          </a:xfrm>
          <a:prstGeom prst="rect">
            <a:avLst/>
          </a:prstGeom>
          <a:noFill/>
        </p:spPr>
        <p:txBody>
          <a:bodyPr wrap="square" rtlCol="0">
            <a:spAutoFit/>
          </a:bodyPr>
          <a:lstStyle/>
          <a:p>
            <a:pPr algn="r">
              <a:lnSpc>
                <a:spcPts val="1500"/>
              </a:lnSpc>
            </a:pPr>
            <a:r>
              <a:rPr lang="en-GB" dirty="0" smtClean="0">
                <a:solidFill>
                  <a:srgbClr val="1A5363"/>
                </a:solidFill>
                <a:latin typeface="+mj-lt"/>
              </a:rPr>
              <a:t>Prospective parents</a:t>
            </a:r>
            <a:endParaRPr lang="en-GB" dirty="0">
              <a:solidFill>
                <a:srgbClr val="1A5363"/>
              </a:solidFill>
              <a:latin typeface="+mj-lt"/>
            </a:endParaRPr>
          </a:p>
        </p:txBody>
      </p:sp>
      <p:sp>
        <p:nvSpPr>
          <p:cNvPr id="5" name="TextBox 4"/>
          <p:cNvSpPr txBox="1"/>
          <p:nvPr/>
        </p:nvSpPr>
        <p:spPr>
          <a:xfrm>
            <a:off x="6859990" y="5984661"/>
            <a:ext cx="1099457" cy="369332"/>
          </a:xfrm>
          <a:prstGeom prst="rect">
            <a:avLst/>
          </a:prstGeom>
          <a:noFill/>
        </p:spPr>
        <p:txBody>
          <a:bodyPr wrap="square" rtlCol="0">
            <a:spAutoFit/>
          </a:bodyPr>
          <a:lstStyle/>
          <a:p>
            <a:r>
              <a:rPr lang="en-GB" dirty="0" smtClean="0">
                <a:solidFill>
                  <a:srgbClr val="1A5363"/>
                </a:solidFill>
                <a:latin typeface="+mj-lt"/>
              </a:rPr>
              <a:t>Offspring</a:t>
            </a:r>
            <a:endParaRPr lang="en-GB" dirty="0">
              <a:solidFill>
                <a:srgbClr val="1A5363"/>
              </a:solidFill>
              <a:latin typeface="+mj-lt"/>
            </a:endParaRPr>
          </a:p>
        </p:txBody>
      </p:sp>
      <p:grpSp>
        <p:nvGrpSpPr>
          <p:cNvPr id="6" name="Group 5"/>
          <p:cNvGrpSpPr/>
          <p:nvPr/>
        </p:nvGrpSpPr>
        <p:grpSpPr>
          <a:xfrm>
            <a:off x="5437566" y="5895920"/>
            <a:ext cx="1334979" cy="574169"/>
            <a:chOff x="7670559" y="5155077"/>
            <a:chExt cx="1334979" cy="512658"/>
          </a:xfrm>
        </p:grpSpPr>
        <p:sp>
          <p:nvSpPr>
            <p:cNvPr id="7" name="Striped Right Arrow 6"/>
            <p:cNvSpPr/>
            <p:nvPr/>
          </p:nvSpPr>
          <p:spPr>
            <a:xfrm>
              <a:off x="8346918"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sp>
          <p:nvSpPr>
            <p:cNvPr id="8" name="Striped Right Arrow 7"/>
            <p:cNvSpPr/>
            <p:nvPr/>
          </p:nvSpPr>
          <p:spPr>
            <a:xfrm flipH="1">
              <a:off x="7670559"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grpSp>
      <p:grpSp>
        <p:nvGrpSpPr>
          <p:cNvPr id="12" name="Group 11"/>
          <p:cNvGrpSpPr/>
          <p:nvPr/>
        </p:nvGrpSpPr>
        <p:grpSpPr>
          <a:xfrm>
            <a:off x="6642250" y="4798091"/>
            <a:ext cx="2521881" cy="574169"/>
            <a:chOff x="3309615" y="4823070"/>
            <a:chExt cx="2521881" cy="574169"/>
          </a:xfrm>
        </p:grpSpPr>
        <p:sp>
          <p:nvSpPr>
            <p:cNvPr id="13" name="TextBox 12"/>
            <p:cNvSpPr txBox="1"/>
            <p:nvPr/>
          </p:nvSpPr>
          <p:spPr>
            <a:xfrm>
              <a:off x="4732039" y="4911811"/>
              <a:ext cx="1099457" cy="369332"/>
            </a:xfrm>
            <a:prstGeom prst="rect">
              <a:avLst/>
            </a:prstGeom>
            <a:noFill/>
          </p:spPr>
          <p:txBody>
            <a:bodyPr wrap="square" rtlCol="0">
              <a:spAutoFit/>
            </a:bodyPr>
            <a:lstStyle/>
            <a:p>
              <a:r>
                <a:rPr lang="en-GB" dirty="0" smtClean="0">
                  <a:solidFill>
                    <a:srgbClr val="1A5363"/>
                  </a:solidFill>
                  <a:latin typeface="+mj-lt"/>
                </a:rPr>
                <a:t>Others</a:t>
              </a:r>
              <a:endParaRPr lang="en-GB" dirty="0">
                <a:solidFill>
                  <a:srgbClr val="1A5363"/>
                </a:solidFill>
                <a:latin typeface="+mj-lt"/>
              </a:endParaRPr>
            </a:p>
          </p:txBody>
        </p:sp>
        <p:grpSp>
          <p:nvGrpSpPr>
            <p:cNvPr id="14" name="Group 13"/>
            <p:cNvGrpSpPr/>
            <p:nvPr/>
          </p:nvGrpSpPr>
          <p:grpSpPr>
            <a:xfrm>
              <a:off x="3309615" y="4823070"/>
              <a:ext cx="1334979" cy="574169"/>
              <a:chOff x="7670559" y="5155077"/>
              <a:chExt cx="1334979" cy="512658"/>
            </a:xfrm>
          </p:grpSpPr>
          <p:sp>
            <p:nvSpPr>
              <p:cNvPr id="15" name="Striped Right Arrow 14"/>
              <p:cNvSpPr/>
              <p:nvPr/>
            </p:nvSpPr>
            <p:spPr>
              <a:xfrm>
                <a:off x="8346918"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sp>
            <p:nvSpPr>
              <p:cNvPr id="16" name="Striped Right Arrow 15"/>
              <p:cNvSpPr/>
              <p:nvPr/>
            </p:nvSpPr>
            <p:spPr>
              <a:xfrm flipH="1">
                <a:off x="7670559"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grpSp>
      </p:grpSp>
      <p:grpSp>
        <p:nvGrpSpPr>
          <p:cNvPr id="20" name="Group 19"/>
          <p:cNvGrpSpPr/>
          <p:nvPr/>
        </p:nvGrpSpPr>
        <p:grpSpPr>
          <a:xfrm>
            <a:off x="7903190" y="3690756"/>
            <a:ext cx="3661585" cy="574169"/>
            <a:chOff x="4570555" y="3715735"/>
            <a:chExt cx="3661585" cy="574169"/>
          </a:xfrm>
        </p:grpSpPr>
        <p:sp>
          <p:nvSpPr>
            <p:cNvPr id="21" name="TextBox 20"/>
            <p:cNvSpPr txBox="1"/>
            <p:nvPr/>
          </p:nvSpPr>
          <p:spPr>
            <a:xfrm>
              <a:off x="6025970" y="3753002"/>
              <a:ext cx="2206170" cy="489878"/>
            </a:xfrm>
            <a:prstGeom prst="rect">
              <a:avLst/>
            </a:prstGeom>
            <a:noFill/>
          </p:spPr>
          <p:txBody>
            <a:bodyPr wrap="square" rtlCol="0">
              <a:spAutoFit/>
            </a:bodyPr>
            <a:lstStyle/>
            <a:p>
              <a:pPr>
                <a:lnSpc>
                  <a:spcPts val="1500"/>
                </a:lnSpc>
              </a:pPr>
              <a:r>
                <a:rPr lang="en-GB" dirty="0" smtClean="0">
                  <a:solidFill>
                    <a:srgbClr val="1A5363"/>
                  </a:solidFill>
                  <a:latin typeface="+mj-lt"/>
                </a:rPr>
                <a:t>Other cultures, future generations</a:t>
              </a:r>
              <a:endParaRPr lang="en-GB" dirty="0">
                <a:solidFill>
                  <a:srgbClr val="1A5363"/>
                </a:solidFill>
                <a:latin typeface="+mj-lt"/>
              </a:endParaRPr>
            </a:p>
          </p:txBody>
        </p:sp>
        <p:grpSp>
          <p:nvGrpSpPr>
            <p:cNvPr id="22" name="Group 21"/>
            <p:cNvGrpSpPr/>
            <p:nvPr/>
          </p:nvGrpSpPr>
          <p:grpSpPr>
            <a:xfrm>
              <a:off x="4570555" y="3715735"/>
              <a:ext cx="1334979" cy="574169"/>
              <a:chOff x="7670559" y="5155077"/>
              <a:chExt cx="1334979" cy="512658"/>
            </a:xfrm>
          </p:grpSpPr>
          <p:sp>
            <p:nvSpPr>
              <p:cNvPr id="23" name="Striped Right Arrow 22"/>
              <p:cNvSpPr/>
              <p:nvPr/>
            </p:nvSpPr>
            <p:spPr>
              <a:xfrm>
                <a:off x="8346918"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sp>
            <p:nvSpPr>
              <p:cNvPr id="24" name="Striped Right Arrow 23"/>
              <p:cNvSpPr/>
              <p:nvPr/>
            </p:nvSpPr>
            <p:spPr>
              <a:xfrm flipH="1">
                <a:off x="7670559" y="5155077"/>
                <a:ext cx="658620" cy="512658"/>
              </a:xfrm>
              <a:prstGeom prst="stripedRightArrow">
                <a:avLst>
                  <a:gd name="adj1" fmla="val 56046"/>
                  <a:gd name="adj2" fmla="val 59070"/>
                </a:avLst>
              </a:prstGeom>
              <a:solidFill>
                <a:srgbClr val="C5D984"/>
              </a:solidFill>
              <a:ln>
                <a:solidFill>
                  <a:srgbClr val="C5D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1A5363"/>
                  </a:solidFill>
                  <a:latin typeface="+mj-lt"/>
                </a:endParaRPr>
              </a:p>
            </p:txBody>
          </p:sp>
        </p:grpSp>
      </p:grpSp>
      <p:grpSp>
        <p:nvGrpSpPr>
          <p:cNvPr id="28" name="Group 27"/>
          <p:cNvGrpSpPr/>
          <p:nvPr/>
        </p:nvGrpSpPr>
        <p:grpSpPr>
          <a:xfrm>
            <a:off x="314475" y="6040484"/>
            <a:ext cx="3549293" cy="369332"/>
            <a:chOff x="8863054" y="6040484"/>
            <a:chExt cx="3549293" cy="369332"/>
          </a:xfrm>
        </p:grpSpPr>
        <p:sp>
          <p:nvSpPr>
            <p:cNvPr id="29" name="TextBox 28"/>
            <p:cNvSpPr txBox="1"/>
            <p:nvPr/>
          </p:nvSpPr>
          <p:spPr>
            <a:xfrm>
              <a:off x="8863054" y="6040484"/>
              <a:ext cx="2490746" cy="369332"/>
            </a:xfrm>
            <a:prstGeom prst="rect">
              <a:avLst/>
            </a:prstGeom>
            <a:solidFill>
              <a:srgbClr val="C5D984">
                <a:alpha val="25000"/>
              </a:srgbClr>
            </a:solidFill>
            <a:effectLst>
              <a:softEdge rad="31750"/>
            </a:effectLst>
          </p:spPr>
          <p:txBody>
            <a:bodyPr wrap="square" rtlCol="0">
              <a:spAutoFit/>
            </a:bodyPr>
            <a:lstStyle/>
            <a:p>
              <a:r>
                <a:rPr lang="en-GB" dirty="0" smtClean="0">
                  <a:solidFill>
                    <a:srgbClr val="1A5363"/>
                  </a:solidFill>
                  <a:latin typeface="+mj-lt"/>
                </a:rPr>
                <a:t>the substantive problem</a:t>
              </a:r>
              <a:endParaRPr lang="en-GB" dirty="0">
                <a:solidFill>
                  <a:srgbClr val="1A5363"/>
                </a:solidFill>
                <a:latin typeface="+mj-lt"/>
              </a:endParaRPr>
            </a:p>
          </p:txBody>
        </p:sp>
        <p:cxnSp>
          <p:nvCxnSpPr>
            <p:cNvPr id="30" name="Straight Arrow Connector 29"/>
            <p:cNvCxnSpPr>
              <a:stCxn id="29" idx="3"/>
              <a:endCxn id="4" idx="1"/>
            </p:cNvCxnSpPr>
            <p:nvPr/>
          </p:nvCxnSpPr>
          <p:spPr>
            <a:xfrm>
              <a:off x="11353800" y="6225150"/>
              <a:ext cx="1058547" cy="0"/>
            </a:xfrm>
            <a:prstGeom prst="straightConnector1">
              <a:avLst/>
            </a:prstGeom>
            <a:ln>
              <a:solidFill>
                <a:srgbClr val="C5D984"/>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994559" y="4888844"/>
            <a:ext cx="3716796" cy="369332"/>
            <a:chOff x="1639098" y="4888844"/>
            <a:chExt cx="3716796" cy="369332"/>
          </a:xfrm>
        </p:grpSpPr>
        <p:sp>
          <p:nvSpPr>
            <p:cNvPr id="32" name="TextBox 31"/>
            <p:cNvSpPr txBox="1"/>
            <p:nvPr/>
          </p:nvSpPr>
          <p:spPr>
            <a:xfrm flipH="1">
              <a:off x="1639098" y="4888844"/>
              <a:ext cx="2700339" cy="369332"/>
            </a:xfrm>
            <a:prstGeom prst="rect">
              <a:avLst/>
            </a:prstGeom>
            <a:solidFill>
              <a:srgbClr val="C5D984">
                <a:alpha val="25000"/>
              </a:srgbClr>
            </a:solidFill>
            <a:effectLst>
              <a:softEdge rad="31750"/>
            </a:effectLst>
          </p:spPr>
          <p:txBody>
            <a:bodyPr wrap="square" rtlCol="0">
              <a:spAutoFit/>
            </a:bodyPr>
            <a:lstStyle/>
            <a:p>
              <a:r>
                <a:rPr lang="en-GB" dirty="0" smtClean="0">
                  <a:solidFill>
                    <a:srgbClr val="1A5363"/>
                  </a:solidFill>
                  <a:latin typeface="+mj-lt"/>
                </a:rPr>
                <a:t>the distributional problem</a:t>
              </a:r>
              <a:endParaRPr lang="en-GB" dirty="0">
                <a:solidFill>
                  <a:srgbClr val="1A5363"/>
                </a:solidFill>
                <a:latin typeface="+mj-lt"/>
              </a:endParaRPr>
            </a:p>
          </p:txBody>
        </p:sp>
        <p:cxnSp>
          <p:nvCxnSpPr>
            <p:cNvPr id="33" name="Straight Arrow Connector 32"/>
            <p:cNvCxnSpPr>
              <a:stCxn id="32" idx="1"/>
              <a:endCxn id="10" idx="1"/>
            </p:cNvCxnSpPr>
            <p:nvPr/>
          </p:nvCxnSpPr>
          <p:spPr>
            <a:xfrm>
              <a:off x="4339437" y="5073510"/>
              <a:ext cx="1016457" cy="0"/>
            </a:xfrm>
            <a:prstGeom prst="straightConnector1">
              <a:avLst/>
            </a:prstGeom>
            <a:ln>
              <a:solidFill>
                <a:srgbClr val="C5D984"/>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020680" y="3781199"/>
            <a:ext cx="3835852" cy="369332"/>
            <a:chOff x="2637615" y="3781199"/>
            <a:chExt cx="3835852" cy="369332"/>
          </a:xfrm>
        </p:grpSpPr>
        <p:sp>
          <p:nvSpPr>
            <p:cNvPr id="35" name="TextBox 34"/>
            <p:cNvSpPr txBox="1"/>
            <p:nvPr/>
          </p:nvSpPr>
          <p:spPr>
            <a:xfrm flipH="1">
              <a:off x="2637615" y="3781199"/>
              <a:ext cx="2700339" cy="369332"/>
            </a:xfrm>
            <a:prstGeom prst="rect">
              <a:avLst/>
            </a:prstGeom>
            <a:solidFill>
              <a:srgbClr val="C5D984">
                <a:alpha val="25000"/>
              </a:srgbClr>
            </a:solidFill>
            <a:effectLst>
              <a:softEdge rad="31750"/>
            </a:effectLst>
          </p:spPr>
          <p:txBody>
            <a:bodyPr wrap="square" rtlCol="0">
              <a:spAutoFit/>
            </a:bodyPr>
            <a:lstStyle/>
            <a:p>
              <a:r>
                <a:rPr lang="en-GB" dirty="0" smtClean="0">
                  <a:solidFill>
                    <a:srgbClr val="1A5363"/>
                  </a:solidFill>
                  <a:latin typeface="+mj-lt"/>
                </a:rPr>
                <a:t>the categorical problem</a:t>
              </a:r>
              <a:endParaRPr lang="en-GB" dirty="0">
                <a:solidFill>
                  <a:srgbClr val="1A5363"/>
                </a:solidFill>
                <a:latin typeface="+mj-lt"/>
              </a:endParaRPr>
            </a:p>
          </p:txBody>
        </p:sp>
        <p:cxnSp>
          <p:nvCxnSpPr>
            <p:cNvPr id="36" name="Straight Arrow Connector 35"/>
            <p:cNvCxnSpPr>
              <a:stCxn id="35" idx="1"/>
              <a:endCxn id="18" idx="1"/>
            </p:cNvCxnSpPr>
            <p:nvPr/>
          </p:nvCxnSpPr>
          <p:spPr>
            <a:xfrm flipV="1">
              <a:off x="5337954" y="3963931"/>
              <a:ext cx="1135513" cy="1934"/>
            </a:xfrm>
            <a:prstGeom prst="straightConnector1">
              <a:avLst/>
            </a:prstGeom>
            <a:ln>
              <a:solidFill>
                <a:srgbClr val="C5D984"/>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37" name="Circular Arrow 36"/>
          <p:cNvSpPr/>
          <p:nvPr/>
        </p:nvSpPr>
        <p:spPr>
          <a:xfrm rot="3247483" flipH="1" flipV="1">
            <a:off x="5589072" y="3518557"/>
            <a:ext cx="2338303" cy="3890242"/>
          </a:xfrm>
          <a:prstGeom prst="circularArrow">
            <a:avLst>
              <a:gd name="adj1" fmla="val 6935"/>
              <a:gd name="adj2" fmla="val 2048359"/>
              <a:gd name="adj3" fmla="val 7381041"/>
              <a:gd name="adj4" fmla="val 12149999"/>
              <a:gd name="adj5" fmla="val 9904"/>
            </a:avLst>
          </a:prstGeom>
          <a:solidFill>
            <a:srgbClr val="C5D984">
              <a:alpha val="50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1A5363"/>
              </a:solidFill>
            </a:endParaRPr>
          </a:p>
        </p:txBody>
      </p:sp>
      <p:grpSp>
        <p:nvGrpSpPr>
          <p:cNvPr id="38" name="Group 37"/>
          <p:cNvGrpSpPr/>
          <p:nvPr/>
        </p:nvGrpSpPr>
        <p:grpSpPr>
          <a:xfrm>
            <a:off x="5437566" y="4888844"/>
            <a:ext cx="1334979" cy="1581245"/>
            <a:chOff x="4792303" y="4909162"/>
            <a:chExt cx="1334979" cy="1581245"/>
          </a:xfrm>
        </p:grpSpPr>
        <p:sp>
          <p:nvSpPr>
            <p:cNvPr id="39" name="TextBox 38"/>
            <p:cNvSpPr txBox="1"/>
            <p:nvPr/>
          </p:nvSpPr>
          <p:spPr>
            <a:xfrm>
              <a:off x="5066092" y="4909162"/>
              <a:ext cx="787400" cy="369332"/>
            </a:xfrm>
            <a:prstGeom prst="rect">
              <a:avLst/>
            </a:prstGeom>
            <a:noFill/>
          </p:spPr>
          <p:txBody>
            <a:bodyPr wrap="square" rtlCol="0">
              <a:spAutoFit/>
            </a:bodyPr>
            <a:lstStyle/>
            <a:p>
              <a:pPr algn="ctr"/>
              <a:r>
                <a:rPr lang="en-GB" dirty="0" smtClean="0">
                  <a:solidFill>
                    <a:srgbClr val="1A5363"/>
                  </a:solidFill>
                  <a:latin typeface="+mj-lt"/>
                </a:rPr>
                <a:t>Family</a:t>
              </a:r>
              <a:endParaRPr lang="en-GB" dirty="0">
                <a:solidFill>
                  <a:srgbClr val="1A5363"/>
                </a:solidFill>
                <a:latin typeface="+mj-lt"/>
              </a:endParaRPr>
            </a:p>
          </p:txBody>
        </p:sp>
        <p:sp>
          <p:nvSpPr>
            <p:cNvPr id="40" name="Up Arrow Callout 39"/>
            <p:cNvSpPr/>
            <p:nvPr/>
          </p:nvSpPr>
          <p:spPr>
            <a:xfrm>
              <a:off x="4792303" y="5392578"/>
              <a:ext cx="1334979" cy="1097829"/>
            </a:xfrm>
            <a:prstGeom prst="upArrowCallout">
              <a:avLst>
                <a:gd name="adj1" fmla="val 32361"/>
                <a:gd name="adj2" fmla="val 52292"/>
                <a:gd name="adj3" fmla="val 37452"/>
                <a:gd name="adj4" fmla="val 52672"/>
              </a:avLst>
            </a:prstGeom>
            <a:solidFill>
              <a:srgbClr val="C5D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1400" dirty="0" smtClean="0">
                  <a:solidFill>
                    <a:srgbClr val="1A5363"/>
                  </a:solidFill>
                  <a:latin typeface="+mj-lt"/>
                </a:rPr>
                <a:t>welfare of the future person</a:t>
              </a:r>
              <a:endParaRPr lang="en-GB" sz="1400" dirty="0">
                <a:solidFill>
                  <a:srgbClr val="1A5363"/>
                </a:solidFill>
                <a:latin typeface="+mj-lt"/>
              </a:endParaRPr>
            </a:p>
          </p:txBody>
        </p:sp>
      </p:grpSp>
      <p:grpSp>
        <p:nvGrpSpPr>
          <p:cNvPr id="41" name="Group 40"/>
          <p:cNvGrpSpPr/>
          <p:nvPr/>
        </p:nvGrpSpPr>
        <p:grpSpPr>
          <a:xfrm>
            <a:off x="6642250" y="3779265"/>
            <a:ext cx="1334979" cy="1593227"/>
            <a:chOff x="4792303" y="4897180"/>
            <a:chExt cx="1334979" cy="1593227"/>
          </a:xfrm>
        </p:grpSpPr>
        <p:sp>
          <p:nvSpPr>
            <p:cNvPr id="43" name="TextBox 42"/>
            <p:cNvSpPr txBox="1"/>
            <p:nvPr/>
          </p:nvSpPr>
          <p:spPr>
            <a:xfrm>
              <a:off x="5006585" y="4897180"/>
              <a:ext cx="906414" cy="369332"/>
            </a:xfrm>
            <a:prstGeom prst="rect">
              <a:avLst/>
            </a:prstGeom>
            <a:noFill/>
          </p:spPr>
          <p:txBody>
            <a:bodyPr wrap="square" rtlCol="0">
              <a:spAutoFit/>
            </a:bodyPr>
            <a:lstStyle/>
            <a:p>
              <a:pPr algn="ctr"/>
              <a:r>
                <a:rPr lang="en-GB" dirty="0" smtClean="0">
                  <a:solidFill>
                    <a:srgbClr val="1A5363"/>
                  </a:solidFill>
                  <a:latin typeface="+mj-lt"/>
                </a:rPr>
                <a:t>Society</a:t>
              </a:r>
              <a:endParaRPr lang="en-GB" dirty="0">
                <a:solidFill>
                  <a:srgbClr val="1A5363"/>
                </a:solidFill>
                <a:latin typeface="+mj-lt"/>
              </a:endParaRPr>
            </a:p>
          </p:txBody>
        </p:sp>
        <p:sp>
          <p:nvSpPr>
            <p:cNvPr id="44" name="Up Arrow Callout 43"/>
            <p:cNvSpPr/>
            <p:nvPr/>
          </p:nvSpPr>
          <p:spPr>
            <a:xfrm>
              <a:off x="4792303" y="5392578"/>
              <a:ext cx="1334979" cy="1097829"/>
            </a:xfrm>
            <a:prstGeom prst="upArrowCallout">
              <a:avLst>
                <a:gd name="adj1" fmla="val 32361"/>
                <a:gd name="adj2" fmla="val 52292"/>
                <a:gd name="adj3" fmla="val 37452"/>
                <a:gd name="adj4" fmla="val 52672"/>
              </a:avLst>
            </a:prstGeom>
            <a:solidFill>
              <a:srgbClr val="C5D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1400" dirty="0">
                  <a:solidFill>
                    <a:srgbClr val="1A5363"/>
                  </a:solidFill>
                  <a:latin typeface="+mj-lt"/>
                </a:rPr>
                <a:t>s</a:t>
              </a:r>
              <a:r>
                <a:rPr lang="en-US" sz="1400" dirty="0" smtClean="0">
                  <a:solidFill>
                    <a:srgbClr val="1A5363"/>
                  </a:solidFill>
                  <a:latin typeface="+mj-lt"/>
                </a:rPr>
                <a:t>ocial justice and solidarity</a:t>
              </a:r>
              <a:endParaRPr lang="en-GB" sz="1400" dirty="0">
                <a:solidFill>
                  <a:srgbClr val="1A5363"/>
                </a:solidFill>
                <a:latin typeface="+mj-lt"/>
              </a:endParaRPr>
            </a:p>
          </p:txBody>
        </p:sp>
      </p:grpSp>
      <p:grpSp>
        <p:nvGrpSpPr>
          <p:cNvPr id="45" name="Group 44"/>
          <p:cNvGrpSpPr/>
          <p:nvPr/>
        </p:nvGrpSpPr>
        <p:grpSpPr>
          <a:xfrm>
            <a:off x="7904480" y="2699517"/>
            <a:ext cx="1343849" cy="1565408"/>
            <a:chOff x="4792303" y="4924999"/>
            <a:chExt cx="1343849" cy="1565408"/>
          </a:xfrm>
          <a:solidFill>
            <a:srgbClr val="C5D984"/>
          </a:solidFill>
        </p:grpSpPr>
        <p:sp>
          <p:nvSpPr>
            <p:cNvPr id="46" name="TextBox 45"/>
            <p:cNvSpPr txBox="1"/>
            <p:nvPr/>
          </p:nvSpPr>
          <p:spPr>
            <a:xfrm>
              <a:off x="4801174" y="4924999"/>
              <a:ext cx="1334978" cy="369332"/>
            </a:xfrm>
            <a:prstGeom prst="rect">
              <a:avLst/>
            </a:prstGeom>
            <a:noFill/>
          </p:spPr>
          <p:txBody>
            <a:bodyPr wrap="square" rtlCol="0">
              <a:spAutoFit/>
            </a:bodyPr>
            <a:lstStyle/>
            <a:p>
              <a:pPr algn="ctr"/>
              <a:r>
                <a:rPr lang="en-GB" dirty="0" smtClean="0">
                  <a:solidFill>
                    <a:srgbClr val="1A5363"/>
                  </a:solidFill>
                  <a:latin typeface="+mj-lt"/>
                </a:rPr>
                <a:t>Humanity</a:t>
              </a:r>
              <a:endParaRPr lang="en-GB" dirty="0">
                <a:solidFill>
                  <a:srgbClr val="1A5363"/>
                </a:solidFill>
                <a:latin typeface="+mj-lt"/>
              </a:endParaRPr>
            </a:p>
          </p:txBody>
        </p:sp>
        <p:sp>
          <p:nvSpPr>
            <p:cNvPr id="47" name="Up Arrow Callout 46"/>
            <p:cNvSpPr/>
            <p:nvPr/>
          </p:nvSpPr>
          <p:spPr>
            <a:xfrm>
              <a:off x="4792303" y="5392578"/>
              <a:ext cx="1334979" cy="1097829"/>
            </a:xfrm>
            <a:prstGeom prst="upArrowCallout">
              <a:avLst>
                <a:gd name="adj1" fmla="val 32361"/>
                <a:gd name="adj2" fmla="val 52292"/>
                <a:gd name="adj3" fmla="val 37452"/>
                <a:gd name="adj4" fmla="val 526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1400" dirty="0" smtClean="0">
                  <a:solidFill>
                    <a:srgbClr val="1A5363"/>
                  </a:solidFill>
                  <a:latin typeface="+mj-lt"/>
                </a:rPr>
                <a:t>(human dignity)</a:t>
              </a:r>
              <a:endParaRPr lang="en-GB" sz="1400" dirty="0">
                <a:solidFill>
                  <a:srgbClr val="1A5363"/>
                </a:solidFill>
                <a:latin typeface="+mj-lt"/>
              </a:endParaRPr>
            </a:p>
          </p:txBody>
        </p:sp>
      </p:grpSp>
    </p:spTree>
    <p:extLst>
      <p:ext uri="{BB962C8B-B14F-4D97-AF65-F5344CB8AC3E}">
        <p14:creationId xmlns:p14="http://schemas.microsoft.com/office/powerpoint/2010/main" val="2221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Principles</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9666" y="2856581"/>
            <a:ext cx="2663854" cy="3774152"/>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838200" y="5028364"/>
            <a:ext cx="7620714" cy="1602369"/>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838200" y="3278188"/>
            <a:ext cx="7620714" cy="16176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6912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3" name="Content Placeholder 2"/>
          <p:cNvSpPr>
            <a:spLocks noGrp="1"/>
          </p:cNvSpPr>
          <p:nvPr>
            <p:ph idx="1"/>
          </p:nvPr>
        </p:nvSpPr>
        <p:spPr>
          <a:xfrm>
            <a:off x="838200" y="3378199"/>
            <a:ext cx="7803524" cy="3086995"/>
          </a:xfrm>
        </p:spPr>
        <p:txBody>
          <a:bodyPr>
            <a:normAutofit fontScale="77500" lnSpcReduction="20000"/>
          </a:bodyPr>
          <a:lstStyle/>
          <a:p>
            <a:pPr>
              <a:lnSpc>
                <a:spcPct val="120000"/>
              </a:lnSpc>
            </a:pPr>
            <a:r>
              <a:rPr lang="en-GB" dirty="0" smtClean="0"/>
              <a:t>Heritable genome editing interventions </a:t>
            </a:r>
            <a:r>
              <a:rPr lang="en-GB" i="1" dirty="0" smtClean="0"/>
              <a:t>could be morally permissible </a:t>
            </a:r>
            <a:r>
              <a:rPr lang="en-GB" dirty="0" smtClean="0"/>
              <a:t>in certain circumstances</a:t>
            </a:r>
          </a:p>
          <a:p>
            <a:pPr marL="0" indent="0">
              <a:lnSpc>
                <a:spcPct val="120000"/>
              </a:lnSpc>
              <a:buNone/>
            </a:pPr>
            <a:r>
              <a:rPr lang="en-GB" dirty="0"/>
              <a:t>Two principles; 15 </a:t>
            </a:r>
            <a:r>
              <a:rPr lang="en-GB" dirty="0" smtClean="0"/>
              <a:t>recommendations, including:</a:t>
            </a:r>
            <a:endParaRPr lang="en-GB" dirty="0"/>
          </a:p>
          <a:p>
            <a:pPr>
              <a:lnSpc>
                <a:spcPct val="120000"/>
              </a:lnSpc>
            </a:pPr>
            <a:r>
              <a:rPr lang="en-GB" dirty="0" smtClean="0"/>
              <a:t>Research and public debate are needed before legal change</a:t>
            </a:r>
          </a:p>
          <a:p>
            <a:pPr>
              <a:lnSpc>
                <a:spcPct val="120000"/>
              </a:lnSpc>
            </a:pPr>
            <a:r>
              <a:rPr lang="en-GB" dirty="0" smtClean="0"/>
              <a:t>Responsible governance measures should be put in place</a:t>
            </a:r>
          </a:p>
          <a:p>
            <a:pPr>
              <a:lnSpc>
                <a:spcPct val="120000"/>
              </a:lnSpc>
            </a:pPr>
            <a:r>
              <a:rPr lang="en-GB" dirty="0" smtClean="0"/>
              <a:t>Licensing and regulatory controls are essential</a:t>
            </a:r>
          </a:p>
          <a:p>
            <a:pPr>
              <a:lnSpc>
                <a:spcPct val="120000"/>
              </a:lnSpc>
            </a:pPr>
            <a:r>
              <a:rPr lang="en-GB" dirty="0" smtClean="0"/>
              <a:t>Elaborate governance within human rights framework</a:t>
            </a:r>
          </a:p>
          <a:p>
            <a:pPr>
              <a:lnSpc>
                <a:spcPct val="120000"/>
              </a:lnSpc>
            </a:pP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6786" y="2856581"/>
            <a:ext cx="2547014" cy="36086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3053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5"/>
          <p:cNvGraphicFramePr>
            <a:graphicFrameLocks/>
          </p:cNvGraphicFramePr>
          <p:nvPr>
            <p:extLst>
              <p:ext uri="{D42A27DB-BD31-4B8C-83A1-F6EECF244321}">
                <p14:modId xmlns:p14="http://schemas.microsoft.com/office/powerpoint/2010/main" val="3043317375"/>
              </p:ext>
            </p:extLst>
          </p:nvPr>
        </p:nvGraphicFramePr>
        <p:xfrm>
          <a:off x="7355839" y="2225040"/>
          <a:ext cx="4836161" cy="4407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idx="1"/>
          </p:nvPr>
        </p:nvSpPr>
        <p:spPr>
          <a:xfrm>
            <a:off x="838200" y="3302001"/>
            <a:ext cx="7003689" cy="3330619"/>
          </a:xfrm>
        </p:spPr>
        <p:txBody>
          <a:bodyPr>
            <a:normAutofit fontScale="77500" lnSpcReduction="20000"/>
          </a:bodyPr>
          <a:lstStyle/>
          <a:p>
            <a:pPr>
              <a:lnSpc>
                <a:spcPct val="120000"/>
              </a:lnSpc>
            </a:pPr>
            <a:r>
              <a:rPr lang="en-US" dirty="0" smtClean="0"/>
              <a:t>Is there an ‘international consensus’?  </a:t>
            </a:r>
          </a:p>
          <a:p>
            <a:pPr>
              <a:lnSpc>
                <a:spcPct val="120000"/>
              </a:lnSpc>
            </a:pPr>
            <a:r>
              <a:rPr lang="en-US" dirty="0" smtClean="0"/>
              <a:t>Knowledge</a:t>
            </a:r>
            <a:r>
              <a:rPr lang="en-US" dirty="0"/>
              <a:t>, </a:t>
            </a:r>
            <a:r>
              <a:rPr lang="en-US" dirty="0" smtClean="0"/>
              <a:t>technologies and people are highly mobile</a:t>
            </a:r>
          </a:p>
          <a:p>
            <a:pPr>
              <a:lnSpc>
                <a:spcPct val="120000"/>
              </a:lnSpc>
            </a:pPr>
            <a:r>
              <a:rPr lang="en-US" dirty="0" smtClean="0"/>
              <a:t>‘Artefacts </a:t>
            </a:r>
            <a:r>
              <a:rPr lang="en-US" dirty="0"/>
              <a:t>have ethics’</a:t>
            </a:r>
          </a:p>
          <a:p>
            <a:pPr>
              <a:lnSpc>
                <a:spcPct val="120000"/>
              </a:lnSpc>
            </a:pPr>
            <a:r>
              <a:rPr lang="en-US" dirty="0" smtClean="0"/>
              <a:t>Local responses elaborate networks of interdependent moral norms, rooted in implicit knowledge and culture</a:t>
            </a:r>
          </a:p>
          <a:p>
            <a:pPr>
              <a:lnSpc>
                <a:spcPct val="120000"/>
              </a:lnSpc>
            </a:pPr>
            <a:r>
              <a:rPr lang="en-US" dirty="0" smtClean="0"/>
              <a:t>There is a need for “for international, interdisciplinary and cosmopolitan reflection on the progress of thinking on these issues around the world”</a:t>
            </a:r>
          </a:p>
          <a:p>
            <a:pPr>
              <a:lnSpc>
                <a:spcPct val="120000"/>
              </a:lnSpc>
            </a:pPr>
            <a:endParaRPr lang="en-US" dirty="0"/>
          </a:p>
          <a:p>
            <a:endParaRPr lang="en-GB" dirty="0"/>
          </a:p>
        </p:txBody>
      </p:sp>
      <p:sp>
        <p:nvSpPr>
          <p:cNvPr id="2" name="Title 1"/>
          <p:cNvSpPr>
            <a:spLocks noGrp="1"/>
          </p:cNvSpPr>
          <p:nvPr>
            <p:ph type="title"/>
          </p:nvPr>
        </p:nvSpPr>
        <p:spPr/>
        <p:txBody>
          <a:bodyPr/>
          <a:lstStyle/>
          <a:p>
            <a:r>
              <a:rPr lang="en-GB" dirty="0" smtClean="0"/>
              <a:t>Three venues of ‘geo-ethics’</a:t>
            </a:r>
            <a:endParaRPr lang="en-GB" dirty="0"/>
          </a:p>
        </p:txBody>
      </p:sp>
    </p:spTree>
    <p:extLst>
      <p:ext uri="{BB962C8B-B14F-4D97-AF65-F5344CB8AC3E}">
        <p14:creationId xmlns:p14="http://schemas.microsoft.com/office/powerpoint/2010/main" val="2251439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 you.</a:t>
            </a:r>
            <a:endParaRPr lang="en-GB" dirty="0"/>
          </a:p>
        </p:txBody>
      </p:sp>
      <p:pic>
        <p:nvPicPr>
          <p:cNvPr id="5" name="Picture 2" descr="C:\Users\pmills\AppData\Local\Microsoft\Windows\Temporary Internet Files\Content.Outlook\J18H4VV4\IMG_0073.JPG"/>
          <p:cNvPicPr>
            <a:picLocks noChangeAspect="1" noChangeArrowheads="1"/>
          </p:cNvPicPr>
          <p:nvPr/>
        </p:nvPicPr>
        <p:blipFill>
          <a:blip r:embed="rId3" cstate="print"/>
          <a:srcRect/>
          <a:stretch>
            <a:fillRect/>
          </a:stretch>
        </p:blipFill>
        <p:spPr bwMode="auto">
          <a:xfrm rot="5400000">
            <a:off x="3547014" y="2462333"/>
            <a:ext cx="5135709" cy="3835930"/>
          </a:xfrm>
          <a:prstGeom prst="rect">
            <a:avLst/>
          </a:prstGeom>
          <a:noFill/>
          <a:effectLst>
            <a:softEdge rad="127000"/>
          </a:effectLst>
        </p:spPr>
      </p:pic>
      <p:grpSp>
        <p:nvGrpSpPr>
          <p:cNvPr id="6" name="Group 5"/>
          <p:cNvGrpSpPr/>
          <p:nvPr/>
        </p:nvGrpSpPr>
        <p:grpSpPr>
          <a:xfrm>
            <a:off x="-381064" y="3493890"/>
            <a:ext cx="7129462" cy="1772816"/>
            <a:chOff x="-240704" y="3312004"/>
            <a:chExt cx="7129462" cy="1772816"/>
          </a:xfrm>
        </p:grpSpPr>
        <p:sp>
          <p:nvSpPr>
            <p:cNvPr id="7" name="Content Placeholder 2"/>
            <p:cNvSpPr txBox="1">
              <a:spLocks/>
            </p:cNvSpPr>
            <p:nvPr/>
          </p:nvSpPr>
          <p:spPr bwMode="auto">
            <a:xfrm>
              <a:off x="-240704" y="3312004"/>
              <a:ext cx="7129462" cy="1772816"/>
            </a:xfrm>
            <a:prstGeom prst="rect">
              <a:avLst/>
            </a:prstGeom>
            <a:noFill/>
            <a:ln w="9525">
              <a:noFill/>
              <a:miter lim="800000"/>
              <a:headEnd/>
              <a:tailEnd/>
            </a:ln>
          </p:spPr>
          <p:txBody>
            <a:bodyPr/>
            <a:lstStyle/>
            <a:p>
              <a:pPr marL="342900" indent="-342900">
                <a:spcBef>
                  <a:spcPct val="20000"/>
                </a:spcBef>
                <a:defRPr/>
              </a:pPr>
              <a:r>
                <a:rPr lang="en-GB" sz="2000" dirty="0">
                  <a:solidFill>
                    <a:srgbClr val="183F6A"/>
                  </a:solidFill>
                  <a:latin typeface="+mj-lt"/>
                </a:rPr>
                <a:t>		       www.nuffieldbioethics.org</a:t>
              </a:r>
            </a:p>
            <a:p>
              <a:pPr marL="1257300" lvl="2" indent="-342900">
                <a:spcBef>
                  <a:spcPct val="20000"/>
                </a:spcBef>
                <a:defRPr/>
              </a:pPr>
              <a:r>
                <a:rPr lang="en-GB" sz="2000" dirty="0">
                  <a:solidFill>
                    <a:srgbClr val="183F6A"/>
                  </a:solidFill>
                  <a:latin typeface="+mj-lt"/>
                </a:rPr>
                <a:t>	 @</a:t>
              </a:r>
              <a:r>
                <a:rPr lang="en-GB" sz="2000" dirty="0" err="1">
                  <a:solidFill>
                    <a:srgbClr val="183F6A"/>
                  </a:solidFill>
                  <a:latin typeface="+mj-lt"/>
                </a:rPr>
                <a:t>nuffbioethics</a:t>
              </a:r>
              <a:endParaRPr lang="en-GB" sz="2000" dirty="0">
                <a:solidFill>
                  <a:srgbClr val="183F6A"/>
                </a:solidFill>
                <a:latin typeface="+mj-lt"/>
              </a:endParaRPr>
            </a:p>
            <a:p>
              <a:pPr marL="1257300" lvl="2" indent="-342900">
                <a:spcBef>
                  <a:spcPct val="20000"/>
                </a:spcBef>
                <a:defRPr/>
              </a:pPr>
              <a:r>
                <a:rPr lang="en-GB" sz="2000" dirty="0">
                  <a:solidFill>
                    <a:srgbClr val="183F6A"/>
                  </a:solidFill>
                  <a:latin typeface="+mj-lt"/>
                </a:rPr>
                <a:t>	 nuffieldbioethics.org/blog</a:t>
              </a:r>
            </a:p>
            <a:p>
              <a:pPr marL="1257300" lvl="2" indent="-342900">
                <a:spcBef>
                  <a:spcPct val="20000"/>
                </a:spcBef>
                <a:defRPr/>
              </a:pPr>
              <a:r>
                <a:rPr lang="en-GB" sz="2000" dirty="0">
                  <a:solidFill>
                    <a:srgbClr val="183F6A"/>
                  </a:solidFill>
                  <a:latin typeface="+mj-lt"/>
                </a:rPr>
                <a:t>	 pmills@nuffieldbioethics.org</a:t>
              </a:r>
            </a:p>
            <a:p>
              <a:pPr marL="1257300" lvl="2" indent="-342900">
                <a:spcBef>
                  <a:spcPct val="20000"/>
                </a:spcBef>
                <a:defRPr/>
              </a:pPr>
              <a:endParaRPr lang="en-GB" sz="2000" dirty="0">
                <a:solidFill>
                  <a:srgbClr val="183F6A"/>
                </a:solidFill>
                <a:latin typeface="+mj-lt"/>
              </a:endParaRPr>
            </a:p>
          </p:txBody>
        </p:sp>
        <p:pic>
          <p:nvPicPr>
            <p:cNvPr id="8" name="Picture 7" descr="http://www.etf.ucg.ac.me/Slike/twitter.png"/>
            <p:cNvPicPr/>
            <p:nvPr/>
          </p:nvPicPr>
          <p:blipFill>
            <a:blip r:embed="rId4" cstate="print"/>
            <a:srcRect/>
            <a:stretch>
              <a:fillRect/>
            </a:stretch>
          </p:blipFill>
          <p:spPr bwMode="auto">
            <a:xfrm>
              <a:off x="767408" y="3716668"/>
              <a:ext cx="288032" cy="288032"/>
            </a:xfrm>
            <a:prstGeom prst="rect">
              <a:avLst/>
            </a:prstGeom>
            <a:noFill/>
            <a:ln w="9525">
              <a:noFill/>
              <a:miter lim="800000"/>
              <a:headEnd/>
              <a:tailEnd/>
            </a:ln>
          </p:spPr>
        </p:pic>
        <p:pic>
          <p:nvPicPr>
            <p:cNvPr id="9" name="Picture 14" descr="http://www.hearttohearthaiti.com/images/footer_icons/blog_logo.png"/>
            <p:cNvPicPr>
              <a:picLocks noChangeAspect="1" noChangeArrowheads="1"/>
            </p:cNvPicPr>
            <p:nvPr/>
          </p:nvPicPr>
          <p:blipFill>
            <a:blip r:embed="rId5" cstate="print"/>
            <a:srcRect/>
            <a:stretch>
              <a:fillRect/>
            </a:stretch>
          </p:blipFill>
          <p:spPr bwMode="auto">
            <a:xfrm>
              <a:off x="695404" y="4076709"/>
              <a:ext cx="432047" cy="360040"/>
            </a:xfrm>
            <a:prstGeom prst="rect">
              <a:avLst/>
            </a:prstGeom>
            <a:noFill/>
          </p:spPr>
        </p:pic>
        <p:pic>
          <p:nvPicPr>
            <p:cNvPr id="10" name="Picture 9" descr="http://oregonstate.edu/uhds/sites/default/files/email_icon.png"/>
            <p:cNvPicPr>
              <a:picLocks noChangeAspect="1" noChangeArrowheads="1"/>
            </p:cNvPicPr>
            <p:nvPr/>
          </p:nvPicPr>
          <p:blipFill>
            <a:blip r:embed="rId6" cstate="print"/>
            <a:srcRect/>
            <a:stretch>
              <a:fillRect/>
            </a:stretch>
          </p:blipFill>
          <p:spPr bwMode="auto">
            <a:xfrm>
              <a:off x="767408" y="4508758"/>
              <a:ext cx="288032" cy="288032"/>
            </a:xfrm>
            <a:prstGeom prst="rect">
              <a:avLst/>
            </a:prstGeom>
            <a:noFill/>
          </p:spPr>
        </p:pic>
        <p:pic>
          <p:nvPicPr>
            <p:cNvPr id="11" name="Picture 14" descr="Image result for world wide web"/>
            <p:cNvPicPr>
              <a:picLocks noChangeAspect="1" noChangeArrowheads="1"/>
            </p:cNvPicPr>
            <p:nvPr/>
          </p:nvPicPr>
          <p:blipFill>
            <a:blip r:embed="rId7" cstate="print"/>
            <a:srcRect/>
            <a:stretch>
              <a:fillRect/>
            </a:stretch>
          </p:blipFill>
          <p:spPr bwMode="auto">
            <a:xfrm>
              <a:off x="767408" y="3356628"/>
              <a:ext cx="288032" cy="288032"/>
            </a:xfrm>
            <a:prstGeom prst="rect">
              <a:avLst/>
            </a:prstGeom>
            <a:noFill/>
          </p:spPr>
        </p:pic>
      </p:grpSp>
      <p:pic>
        <p:nvPicPr>
          <p:cNvPr id="12" name="Picture 3" descr="S:\External relations\Image library\Logos\Funders\Nuffield-logo-full-colour-.jpg"/>
          <p:cNvPicPr>
            <a:picLocks noChangeAspect="1" noChangeArrowheads="1"/>
          </p:cNvPicPr>
          <p:nvPr/>
        </p:nvPicPr>
        <p:blipFill>
          <a:blip r:embed="rId8" cstate="print"/>
          <a:srcRect/>
          <a:stretch>
            <a:fillRect/>
          </a:stretch>
        </p:blipFill>
        <p:spPr bwMode="auto">
          <a:xfrm>
            <a:off x="8976020" y="2695227"/>
            <a:ext cx="2005013" cy="792162"/>
          </a:xfrm>
          <a:prstGeom prst="rect">
            <a:avLst/>
          </a:prstGeom>
          <a:noFill/>
          <a:ln w="9525">
            <a:noFill/>
            <a:miter lim="800000"/>
            <a:headEnd/>
            <a:tailEnd/>
          </a:ln>
        </p:spPr>
      </p:pic>
      <p:pic>
        <p:nvPicPr>
          <p:cNvPr id="13" name="Picture 4" descr="S:\External relations\Image library\Logos\Funders\MRC high res.jpg"/>
          <p:cNvPicPr>
            <a:picLocks noChangeAspect="1" noChangeArrowheads="1"/>
          </p:cNvPicPr>
          <p:nvPr/>
        </p:nvPicPr>
        <p:blipFill>
          <a:blip r:embed="rId9" cstate="print"/>
          <a:srcRect/>
          <a:stretch>
            <a:fillRect/>
          </a:stretch>
        </p:blipFill>
        <p:spPr bwMode="auto">
          <a:xfrm>
            <a:off x="9347492" y="3898554"/>
            <a:ext cx="1519218" cy="668883"/>
          </a:xfrm>
          <a:prstGeom prst="rect">
            <a:avLst/>
          </a:prstGeom>
          <a:noFill/>
          <a:ln w="9525">
            <a:noFill/>
            <a:miter lim="800000"/>
            <a:headEnd/>
            <a:tailEnd/>
          </a:ln>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99246" y="4972462"/>
            <a:ext cx="1215709" cy="1215709"/>
          </a:xfrm>
          <a:prstGeom prst="rect">
            <a:avLst/>
          </a:prstGeom>
        </p:spPr>
      </p:pic>
    </p:spTree>
    <p:extLst>
      <p:ext uri="{BB962C8B-B14F-4D97-AF65-F5344CB8AC3E}">
        <p14:creationId xmlns:p14="http://schemas.microsoft.com/office/powerpoint/2010/main" val="4285571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2870</TotalTime>
  <Words>1598</Words>
  <Application>Microsoft Office PowerPoint</Application>
  <PresentationFormat>Widescreen</PresentationFormat>
  <Paragraphs>171</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What are heritable genome editing interventions?</vt:lpstr>
      <vt:lpstr>What’s new?</vt:lpstr>
      <vt:lpstr>Genome editing as emerging biotechnology</vt:lpstr>
      <vt:lpstr>Relating interests and responsibilities</vt:lpstr>
      <vt:lpstr>Principles</vt:lpstr>
      <vt:lpstr>Conclusions</vt:lpstr>
      <vt:lpstr>Three venues of ‘geo-ethics’</vt:lpstr>
      <vt:lpstr>Thank you.</vt:lpstr>
      <vt:lpstr>So: what’s distinctive about the Nuffield report?</vt:lpstr>
      <vt:lpstr>An international consensus?</vt:lpstr>
      <vt:lpstr>PowerPoint Presentation</vt:lpstr>
      <vt:lpstr>PowerPoint Presentation</vt:lpstr>
      <vt:lpstr>Recommendations for research</vt:lpstr>
      <vt:lpstr>Recommendations for UK Government</vt:lpstr>
      <vt:lpstr>Recommendations for governments in UK and elsewhere</vt:lpstr>
      <vt:lpstr>Recommendations for licensing and regulation</vt:lpstr>
      <vt:lpstr>What is at stake for prospective parents?</vt:lpstr>
      <vt:lpstr>The epistemic position</vt:lpstr>
      <vt:lpstr>The sociotechnical context</vt:lpstr>
      <vt:lpstr>What’s new?</vt:lpstr>
      <vt:lpstr>Context and questions</vt:lpstr>
      <vt:lpstr>Relating responsibilities</vt:lpstr>
      <vt:lpstr>Technology transfer and ‘geo-ethics’</vt:lpstr>
      <vt:lpstr>PowerPoint Presentation</vt:lpstr>
      <vt:lpstr>The need for a ‘geo-ethics’</vt:lpstr>
      <vt:lpstr>Three venues of international discourse</vt:lpstr>
      <vt:lpstr>A global observatory for genome editing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Sophia Griffiths</dc:creator>
  <cp:lastModifiedBy>Pete Mills</cp:lastModifiedBy>
  <cp:revision>128</cp:revision>
  <cp:lastPrinted>2018-11-22T15:18:37Z</cp:lastPrinted>
  <dcterms:created xsi:type="dcterms:W3CDTF">2018-07-12T08:43:10Z</dcterms:created>
  <dcterms:modified xsi:type="dcterms:W3CDTF">2018-11-22T15:21:51Z</dcterms:modified>
</cp:coreProperties>
</file>